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Lato" panose="020B0604020202020204" charset="0"/>
      <p:regular r:id="rId34"/>
      <p:bold r:id="rId35"/>
      <p:italic r:id="rId36"/>
      <p:boldItalic r:id="rId37"/>
    </p:embeddedFont>
    <p:embeddedFont>
      <p:font typeface="Oswald" panose="020B0604020202020204" charset="0"/>
      <p:regular r:id="rId38"/>
      <p:bold r:id="rId39"/>
    </p:embeddedFont>
    <p:embeddedFont>
      <p:font typeface="Proxima Nova" panose="020B0604020202020204" charset="0"/>
      <p:regular r:id="rId40"/>
      <p:bold r:id="rId41"/>
      <p:italic r:id="rId42"/>
      <p:boldItalic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9"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62eb7d5f4_1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62eb7d5f4_1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a47e3dbab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a47e3dbab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a47e3db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a47e3db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a47e3dba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a47e3dba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a47e3d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a47e3db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a47e3dbab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a47e3dbab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a47e3dbab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a47e3dbab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a47e3dbab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a47e3dbab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a47e3dbab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a47e3dbab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a47e3dba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a47e3dba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a47e3dbab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a47e3dbab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63a2677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3a2677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a47e3dbab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a47e3dbab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a50a38b1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a50a38b1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a4bfb836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a4bfb836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62eb7d5f4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62eb7d5f4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a4996aa5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a4996aa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cleaning the data and making sure our variables did not have high VIF values, we ran all of our predictors through the glmulti function using AIC and BIC subset selection. These were done using the genetic method because we had over 25 independent variables. This visual shows what the chosen variables were. We kept the top 5 models for each subset selection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6426b79b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6426b79b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Discuss what is type 1 and type 2 error and the importance</a:t>
            </a:r>
            <a:endParaRPr/>
          </a:p>
          <a:p>
            <a:pPr marL="0" lvl="0" indent="0" algn="l" rtl="0">
              <a:spcBef>
                <a:spcPts val="0"/>
              </a:spcBef>
              <a:spcAft>
                <a:spcPts val="0"/>
              </a:spcAft>
              <a:buNone/>
            </a:pPr>
            <a:endParaRPr/>
          </a:p>
          <a:p>
            <a:pPr marL="0" lvl="0" indent="0" algn="l" rtl="0">
              <a:spcBef>
                <a:spcPts val="0"/>
              </a:spcBef>
              <a:spcAft>
                <a:spcPts val="0"/>
              </a:spcAft>
              <a:buNone/>
            </a:pPr>
            <a:r>
              <a:rPr lang="en-GB"/>
              <a:t>Switched the cutoff  from .5 to .4 to decrease type 2 error rate and as seen on the next table all the type 2 error rates have decreased. However this resulted in a tradeoff where the type 1 error rate increased. We accept this tradeoff because in terms of our business context it is more costly to call a county safe and build a facility in it when it is actually unsafe then it is to call a county unsafe when it is actually safe.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a4296162e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a4296162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Discuss what is type 1 and type 2 error and the importance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a4996aa5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a4996aa5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even when we lowered the cutoff more than .4 - the QDA improved fractionally but not enough to matter</a:t>
            </a:r>
            <a:endParaRPr/>
          </a:p>
          <a:p>
            <a:pPr marL="0" lvl="0" indent="0" algn="l" rtl="0">
              <a:spcBef>
                <a:spcPts val="0"/>
              </a:spcBef>
              <a:spcAft>
                <a:spcPts val="0"/>
              </a:spcAft>
              <a:buNone/>
            </a:pPr>
            <a:r>
              <a:rPr lang="en-GB"/>
              <a:t>In regards to our model, we did not choose to go in depth with a lower cutoff because we wanted an answer for our county at the end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462eb7d5f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462eb7d5f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sz="900"/>
              <a:t>County Name	Urban Area	County Population in 2000	Percent Uninsured	Income Segregation	Racial Segregation	Gini Index Within Bottom 99%	Poverty Rate	Top 1% Income Share	Percent Religious	Percent Black	Percent Hispanic	Unemployment  Rate	Labor Force Participation	Share Working in Manufacturing	Percent Foreign Born	Migration Inflow  Rate	Migration Outflow  Rate	Population Density	Mean Household  Income	Median  House Value	School Expenditure per Student	Student-Teacher Ratio	Test Score Percentile (Income Adjusted)	High School Dropout Rate (Income Adjusted)	Percent  College Grads	Fraction of Children with Single Mother	Local Government Expenditures	Local Tax Rate</a:t>
            </a:r>
            <a:br>
              <a:rPr lang="en-GB" sz="900"/>
            </a:br>
            <a:r>
              <a:rPr lang="en-GB" sz="900"/>
              <a:t>Dixie	1	13827	0.216500034	0.002850295	0.035486899	0.295600116	0.191105857	0.04699	0.442612305	0.089028711	0.018008245	0.055142149	0.446305424	0.104943626	0.020394881	0.022998481	0.025312794	19.64020729	24957.0918	82246.1	5.89281102	16.45699526	-3.3614223	-0.017129218	0.068000002	0.2168421	1559.65979	0.019827694</a:t>
            </a:r>
            <a:br>
              <a:rPr lang="en-GB" sz="900"/>
            </a:br>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4a4eb4bdc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4a4eb4bdc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GB" sz="900"/>
              <a:t>County Name	Urban Area	County Population in 2000	Percent Uninsured	Income Segregation	Racial Segregation	Gini Index Within Bottom 99%	Poverty Rate	Top 1% Income Share	Percent Religious	Percent Black	Percent Hispanic	Unemployment  Rate	Labor Force Participation	Share Working in Manufacturing	Percent Foreign Born	Migration Inflow  Rate	Migration Outflow  Rate	Population Density	Mean Household  Income	Median  House Value	School Expenditure per Student	Student-Teacher Ratio	Test Score Percentile (Income Adjusted)	High School Dropout Rate (Income Adjusted)	Percent  College Grads	Fraction of Children with Single Mother	Local Government Expenditures	Local Tax Rate</a:t>
            </a:r>
            <a:br>
              <a:rPr lang="en-GB" sz="900"/>
            </a:br>
            <a:r>
              <a:rPr lang="en-GB" sz="900"/>
              <a:t>Dixie	1	13827	0.216500034	0.002850295	0.035486899	0.295600116	0.191105857	0.04699	0.442612305	0.089028711	0.018008245	0.055142149	0.446305424	0.104943626	0.020394881	0.022998481	0.025312794	19.64020729	24957.0918	82246.1	5.89281102	16.45699526	-3.3614223	-0.017129218	0.068000002	0.2168421	1559.65979	0.019827694</a:t>
            </a:r>
            <a:br>
              <a:rPr lang="en-GB" sz="900"/>
            </a:br>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63a26774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63a26774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a4eb4bd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a4eb4bd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Backup slides</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a4bfb836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a4bfb836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63a26774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63a26774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63a26774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63a26774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a47e3dbab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a47e3dbab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6426b79b3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6426b79b3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63a26774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63a26774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use the census data and each row is a county of United states and is grouped by states they belong to.All the columns are statistics for the counties and one of them is total crime rate.We want to use the statistics to predict total crime rate for each counties.</a:t>
            </a:r>
            <a:endParaRPr sz="1400">
              <a:solidFill>
                <a:schemeClr val="dk1"/>
              </a:solidFill>
            </a:endParaRPr>
          </a:p>
          <a:p>
            <a:pPr marL="0" lvl="0" indent="0" algn="l" rtl="0">
              <a:spcBef>
                <a:spcPts val="0"/>
              </a:spcBef>
              <a:spcAft>
                <a:spcPts val="0"/>
              </a:spcAft>
              <a:buNone/>
            </a:pPr>
            <a:r>
              <a:rPr lang="en-GB" sz="1400">
                <a:solidFill>
                  <a:schemeClr val="dk1"/>
                </a:solidFill>
              </a:rPr>
              <a:t>There are two states that did not report their total crime rate we took them out.(only use the 48 states data)</a:t>
            </a:r>
            <a:endParaRPr sz="1400">
              <a:solidFill>
                <a:schemeClr val="dk1"/>
              </a:solidFill>
            </a:endParaRPr>
          </a:p>
          <a:p>
            <a:pPr marL="0" lvl="0" indent="0" algn="l" rtl="0">
              <a:spcBef>
                <a:spcPts val="0"/>
              </a:spcBef>
              <a:spcAft>
                <a:spcPts val="0"/>
              </a:spcAft>
              <a:buNone/>
            </a:pPr>
            <a:r>
              <a:rPr lang="en-GB" sz="1400">
                <a:solidFill>
                  <a:schemeClr val="dk1"/>
                </a:solidFill>
              </a:rPr>
              <a:t>After taking them out,there are still some missing values and instead of getting rid of them, we first tried to replace the missing values with their state median for that column. And we realized that only doing this cannot get rid of all the missing values. This is because for some states, they do not have the statistics for that specific column. And we decide to replace those with the column median.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a47e3dbab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a47e3dbab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52" name="Google Shape;5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54" name="Google Shape;54;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55" name="Google Shape;55;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830392" y="1191256"/>
            <a:ext cx="745763" cy="45826"/>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1" name="Google Shape;6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6"/>
        <p:cNvGrpSpPr/>
        <p:nvPr/>
      </p:nvGrpSpPr>
      <p:grpSpPr>
        <a:xfrm>
          <a:off x="0" y="0"/>
          <a:ext cx="0" cy="0"/>
          <a:chOff x="0" y="0"/>
          <a:chExt cx="0" cy="0"/>
        </a:xfrm>
      </p:grpSpPr>
      <p:pic>
        <p:nvPicPr>
          <p:cNvPr id="67" name="Google Shape;67;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8" name="Google Shape;68;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2" name="Google Shape;72;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4" name="Google Shape;74;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75"/>
        <p:cNvGrpSpPr/>
        <p:nvPr/>
      </p:nvGrpSpPr>
      <p:grpSpPr>
        <a:xfrm>
          <a:off x="0" y="0"/>
          <a:ext cx="0" cy="0"/>
          <a:chOff x="0" y="0"/>
          <a:chExt cx="0" cy="0"/>
        </a:xfrm>
      </p:grpSpPr>
      <p:sp>
        <p:nvSpPr>
          <p:cNvPr id="76" name="Google Shape;76;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0" name="Google Shape;80;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1" name="Google Shape;81;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2" name="Google Shape;82;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83"/>
        <p:cNvGrpSpPr/>
        <p:nvPr/>
      </p:nvGrpSpPr>
      <p:grpSpPr>
        <a:xfrm>
          <a:off x="0" y="0"/>
          <a:ext cx="0" cy="0"/>
          <a:chOff x="0" y="0"/>
          <a:chExt cx="0" cy="0"/>
        </a:xfrm>
      </p:grpSpPr>
      <p:pic>
        <p:nvPicPr>
          <p:cNvPr id="84" name="Google Shape;84;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85" name="Google Shape;85;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7"/>
          <p:cNvGrpSpPr/>
          <p:nvPr/>
        </p:nvGrpSpPr>
        <p:grpSpPr>
          <a:xfrm>
            <a:off x="830392" y="1191256"/>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0" name="Google Shape;90;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99"/>
        <p:cNvGrpSpPr/>
        <p:nvPr/>
      </p:nvGrpSpPr>
      <p:grpSpPr>
        <a:xfrm>
          <a:off x="0" y="0"/>
          <a:ext cx="0" cy="0"/>
          <a:chOff x="0" y="0"/>
          <a:chExt cx="0" cy="0"/>
        </a:xfrm>
      </p:grpSpPr>
      <p:sp>
        <p:nvSpPr>
          <p:cNvPr id="100" name="Google Shape;100;p18"/>
          <p:cNvSpPr/>
          <p:nvPr/>
        </p:nvSpPr>
        <p:spPr>
          <a:xfrm>
            <a:off x="-106900" y="207750"/>
            <a:ext cx="10013700" cy="785100"/>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01" name="Google Shape;101;p18"/>
          <p:cNvSpPr txBox="1"/>
          <p:nvPr/>
        </p:nvSpPr>
        <p:spPr>
          <a:xfrm>
            <a:off x="5504800" y="226800"/>
            <a:ext cx="55236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a:t>
            </a:r>
            <a:endParaRPr/>
          </a:p>
        </p:txBody>
      </p:sp>
      <p:grpSp>
        <p:nvGrpSpPr>
          <p:cNvPr id="102" name="Google Shape;102;p18"/>
          <p:cNvGrpSpPr/>
          <p:nvPr/>
        </p:nvGrpSpPr>
        <p:grpSpPr>
          <a:xfrm>
            <a:off x="-3155425" y="4190150"/>
            <a:ext cx="12931800" cy="785100"/>
            <a:chOff x="-3155425" y="4190150"/>
            <a:chExt cx="12931800" cy="785100"/>
          </a:xfrm>
        </p:grpSpPr>
        <p:sp>
          <p:nvSpPr>
            <p:cNvPr id="103" name="Google Shape;103;p18"/>
            <p:cNvSpPr/>
            <p:nvPr/>
          </p:nvSpPr>
          <p:spPr>
            <a:xfrm>
              <a:off x="-3155425" y="4190150"/>
              <a:ext cx="12931800" cy="785100"/>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04" name="Google Shape;104;p18"/>
            <p:cNvSpPr txBox="1"/>
            <p:nvPr/>
          </p:nvSpPr>
          <p:spPr>
            <a:xfrm>
              <a:off x="2544450" y="4225875"/>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sp>
        <p:nvSpPr>
          <p:cNvPr id="105" name="Google Shape;105;p18"/>
          <p:cNvSpPr/>
          <p:nvPr/>
        </p:nvSpPr>
        <p:spPr>
          <a:xfrm>
            <a:off x="382650" y="1226650"/>
            <a:ext cx="8378700" cy="2729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808050" y="1486350"/>
            <a:ext cx="7527900" cy="10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600">
                <a:solidFill>
                  <a:srgbClr val="FFFFFF"/>
                </a:solidFill>
                <a:latin typeface="Proxima Nova"/>
                <a:ea typeface="Proxima Nova"/>
                <a:cs typeface="Proxima Nova"/>
                <a:sym typeface="Proxima Nova"/>
              </a:rPr>
              <a:t>Crime Rate Across Counties in the United States</a:t>
            </a:r>
            <a:endParaRPr>
              <a:solidFill>
                <a:srgbClr val="FFFFFF"/>
              </a:solidFill>
              <a:latin typeface="Proxima Nova"/>
              <a:ea typeface="Proxima Nova"/>
              <a:cs typeface="Proxima Nova"/>
              <a:sym typeface="Proxima Nova"/>
            </a:endParaRPr>
          </a:p>
        </p:txBody>
      </p:sp>
      <p:sp>
        <p:nvSpPr>
          <p:cNvPr id="107" name="Google Shape;107;p18"/>
          <p:cNvSpPr txBox="1"/>
          <p:nvPr/>
        </p:nvSpPr>
        <p:spPr>
          <a:xfrm>
            <a:off x="817125" y="3290350"/>
            <a:ext cx="7647900" cy="6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a:solidFill>
                  <a:schemeClr val="lt1"/>
                </a:solidFill>
                <a:latin typeface="Proxima Nova"/>
                <a:ea typeface="Proxima Nova"/>
                <a:cs typeface="Proxima Nova"/>
                <a:sym typeface="Proxima Nova"/>
              </a:rPr>
              <a:t>Lindsay Carr, Yawei Fei, Grant Gittins, William Jackson</a:t>
            </a:r>
            <a:endParaRPr sz="2400">
              <a:latin typeface="Proxima Nova"/>
              <a:ea typeface="Proxima Nova"/>
              <a:cs typeface="Proxima Nova"/>
              <a:sym typeface="Proxima Nova"/>
            </a:endParaRPr>
          </a:p>
        </p:txBody>
      </p:sp>
      <p:sp>
        <p:nvSpPr>
          <p:cNvPr id="108" name="Google Shape;108;p18"/>
          <p:cNvSpPr txBox="1"/>
          <p:nvPr/>
        </p:nvSpPr>
        <p:spPr>
          <a:xfrm>
            <a:off x="8223875" y="4242800"/>
            <a:ext cx="68583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a:t>
            </a:r>
            <a:endParaRPr/>
          </a:p>
        </p:txBody>
      </p:sp>
      <p:grpSp>
        <p:nvGrpSpPr>
          <p:cNvPr id="109" name="Google Shape;109;p18"/>
          <p:cNvGrpSpPr/>
          <p:nvPr/>
        </p:nvGrpSpPr>
        <p:grpSpPr>
          <a:xfrm>
            <a:off x="2987655" y="3036944"/>
            <a:ext cx="3174959" cy="16500"/>
            <a:chOff x="3328103" y="3030626"/>
            <a:chExt cx="2231173" cy="20700"/>
          </a:xfrm>
        </p:grpSpPr>
        <p:cxnSp>
          <p:nvCxnSpPr>
            <p:cNvPr id="110" name="Google Shape;110;p18"/>
            <p:cNvCxnSpPr/>
            <p:nvPr/>
          </p:nvCxnSpPr>
          <p:spPr>
            <a:xfrm>
              <a:off x="4068884" y="3037526"/>
              <a:ext cx="745200" cy="6900"/>
            </a:xfrm>
            <a:prstGeom prst="straightConnector1">
              <a:avLst/>
            </a:prstGeom>
            <a:noFill/>
            <a:ln w="152400" cap="flat" cmpd="sng">
              <a:solidFill>
                <a:srgbClr val="CCCCCC"/>
              </a:solidFill>
              <a:prstDash val="solid"/>
              <a:round/>
              <a:headEnd type="none" w="med" len="med"/>
              <a:tailEnd type="none" w="med" len="med"/>
            </a:ln>
          </p:spPr>
        </p:cxnSp>
        <p:cxnSp>
          <p:nvCxnSpPr>
            <p:cNvPr id="111" name="Google Shape;111;p18"/>
            <p:cNvCxnSpPr/>
            <p:nvPr/>
          </p:nvCxnSpPr>
          <p:spPr>
            <a:xfrm>
              <a:off x="3328103" y="3030626"/>
              <a:ext cx="745200" cy="6900"/>
            </a:xfrm>
            <a:prstGeom prst="straightConnector1">
              <a:avLst/>
            </a:prstGeom>
            <a:noFill/>
            <a:ln w="152400" cap="flat" cmpd="sng">
              <a:solidFill>
                <a:srgbClr val="FFE607"/>
              </a:solidFill>
              <a:prstDash val="solid"/>
              <a:round/>
              <a:headEnd type="none" w="med" len="med"/>
              <a:tailEnd type="none" w="med" len="med"/>
            </a:ln>
          </p:spPr>
        </p:cxnSp>
        <p:cxnSp>
          <p:nvCxnSpPr>
            <p:cNvPr id="112" name="Google Shape;112;p18"/>
            <p:cNvCxnSpPr/>
            <p:nvPr/>
          </p:nvCxnSpPr>
          <p:spPr>
            <a:xfrm>
              <a:off x="4814076" y="3044426"/>
              <a:ext cx="745200" cy="6900"/>
            </a:xfrm>
            <a:prstGeom prst="straightConnector1">
              <a:avLst/>
            </a:prstGeom>
            <a:noFill/>
            <a:ln w="152400" cap="flat" cmpd="sng">
              <a:solidFill>
                <a:srgbClr val="FFE607"/>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26" name="Google Shape;22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grpSp>
        <p:nvGrpSpPr>
          <p:cNvPr id="227" name="Google Shape;227;p27"/>
          <p:cNvGrpSpPr/>
          <p:nvPr/>
        </p:nvGrpSpPr>
        <p:grpSpPr>
          <a:xfrm rot="-997202">
            <a:off x="6513213" y="-2389687"/>
            <a:ext cx="11085456" cy="8273027"/>
            <a:chOff x="32393" y="-563902"/>
            <a:chExt cx="10959900" cy="7532100"/>
          </a:xfrm>
        </p:grpSpPr>
        <p:sp>
          <p:nvSpPr>
            <p:cNvPr id="228" name="Google Shape;228;p27"/>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29" name="Google Shape;229;p27"/>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30" name="Google Shape;230;p27"/>
          <p:cNvCxnSpPr/>
          <p:nvPr/>
        </p:nvCxnSpPr>
        <p:spPr>
          <a:xfrm>
            <a:off x="1129450" y="10694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31" name="Google Shape;231;p27"/>
          <p:cNvCxnSpPr/>
          <p:nvPr/>
        </p:nvCxnSpPr>
        <p:spPr>
          <a:xfrm>
            <a:off x="668375" y="1069400"/>
            <a:ext cx="523200" cy="0"/>
          </a:xfrm>
          <a:prstGeom prst="straightConnector1">
            <a:avLst/>
          </a:prstGeom>
          <a:noFill/>
          <a:ln w="76200" cap="flat" cmpd="sng">
            <a:solidFill>
              <a:srgbClr val="FFE607"/>
            </a:solidFill>
            <a:prstDash val="solid"/>
            <a:round/>
            <a:headEnd type="none" w="med" len="med"/>
            <a:tailEnd type="none" w="med" len="med"/>
          </a:ln>
        </p:spPr>
      </p:cxnSp>
      <p:pic>
        <p:nvPicPr>
          <p:cNvPr id="232" name="Google Shape;232;p27"/>
          <p:cNvPicPr preferRelativeResize="0"/>
          <p:nvPr/>
        </p:nvPicPr>
        <p:blipFill>
          <a:blip r:embed="rId3">
            <a:alphaModFix/>
          </a:blip>
          <a:stretch>
            <a:fillRect/>
          </a:stretch>
        </p:blipFill>
        <p:spPr>
          <a:xfrm>
            <a:off x="482800" y="951600"/>
            <a:ext cx="7665522" cy="39374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38" name="Google Shape;23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grpSp>
        <p:nvGrpSpPr>
          <p:cNvPr id="239" name="Google Shape;239;p28"/>
          <p:cNvGrpSpPr/>
          <p:nvPr/>
        </p:nvGrpSpPr>
        <p:grpSpPr>
          <a:xfrm rot="-997202">
            <a:off x="6513213" y="-2389687"/>
            <a:ext cx="11085456" cy="8273027"/>
            <a:chOff x="32393" y="-563902"/>
            <a:chExt cx="10959900" cy="7532100"/>
          </a:xfrm>
        </p:grpSpPr>
        <p:sp>
          <p:nvSpPr>
            <p:cNvPr id="240" name="Google Shape;240;p28"/>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41" name="Google Shape;241;p28"/>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42" name="Google Shape;242;p28"/>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43" name="Google Shape;243;p28"/>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44" name="Google Shape;244;p28"/>
          <p:cNvSpPr/>
          <p:nvPr/>
        </p:nvSpPr>
        <p:spPr>
          <a:xfrm>
            <a:off x="382650" y="1379050"/>
            <a:ext cx="8378700" cy="30099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245" name="Google Shape;245;p28"/>
          <p:cNvSpPr txBox="1"/>
          <p:nvPr/>
        </p:nvSpPr>
        <p:spPr>
          <a:xfrm>
            <a:off x="535200" y="1463300"/>
            <a:ext cx="8073600" cy="3009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EFEFE"/>
              </a:buClr>
              <a:buSzPts val="1800"/>
              <a:buFont typeface="Lato"/>
              <a:buChar char="●"/>
            </a:pPr>
            <a:r>
              <a:rPr lang="en-GB" sz="1800">
                <a:solidFill>
                  <a:srgbClr val="FEFEFE"/>
                </a:solidFill>
                <a:latin typeface="Lato"/>
                <a:ea typeface="Lato"/>
                <a:cs typeface="Lato"/>
                <a:sym typeface="Lato"/>
              </a:rPr>
              <a:t>Crime rate does not appear to be a linear function of our independent variables</a:t>
            </a:r>
            <a:endParaRPr sz="1800">
              <a:solidFill>
                <a:srgbClr val="FEFEFE"/>
              </a:solidFill>
              <a:latin typeface="Lato"/>
              <a:ea typeface="Lato"/>
              <a:cs typeface="Lato"/>
              <a:sym typeface="Lato"/>
            </a:endParaRPr>
          </a:p>
          <a:p>
            <a:pPr marL="457200" lvl="0" indent="-342900" algn="l" rtl="0">
              <a:lnSpc>
                <a:spcPct val="150000"/>
              </a:lnSpc>
              <a:spcBef>
                <a:spcPts val="0"/>
              </a:spcBef>
              <a:spcAft>
                <a:spcPts val="0"/>
              </a:spcAft>
              <a:buClr>
                <a:srgbClr val="FEFEFE"/>
              </a:buClr>
              <a:buSzPts val="1800"/>
              <a:buFont typeface="Lato"/>
              <a:buChar char="●"/>
            </a:pPr>
            <a:r>
              <a:rPr lang="en-GB" sz="1800">
                <a:solidFill>
                  <a:srgbClr val="FEFEFE"/>
                </a:solidFill>
                <a:latin typeface="Lato"/>
                <a:ea typeface="Lato"/>
                <a:cs typeface="Lato"/>
                <a:sym typeface="Lato"/>
              </a:rPr>
              <a:t>So we took a log of crime rate, our dependent variable</a:t>
            </a:r>
            <a:endParaRPr sz="1800">
              <a:solidFill>
                <a:srgbClr val="FEFEFE"/>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246" name="Google Shape;246;p28"/>
          <p:cNvPicPr preferRelativeResize="0"/>
          <p:nvPr/>
        </p:nvPicPr>
        <p:blipFill>
          <a:blip r:embed="rId3">
            <a:alphaModFix/>
          </a:blip>
          <a:stretch>
            <a:fillRect/>
          </a:stretch>
        </p:blipFill>
        <p:spPr>
          <a:xfrm>
            <a:off x="1578713" y="2911625"/>
            <a:ext cx="5210175" cy="53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52" name="Google Shape;25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grpSp>
        <p:nvGrpSpPr>
          <p:cNvPr id="253" name="Google Shape;253;p29"/>
          <p:cNvGrpSpPr/>
          <p:nvPr/>
        </p:nvGrpSpPr>
        <p:grpSpPr>
          <a:xfrm rot="-997202">
            <a:off x="6513213" y="-2389687"/>
            <a:ext cx="11085456" cy="8273027"/>
            <a:chOff x="32393" y="-563902"/>
            <a:chExt cx="10959900" cy="7532100"/>
          </a:xfrm>
        </p:grpSpPr>
        <p:sp>
          <p:nvSpPr>
            <p:cNvPr id="254" name="Google Shape;254;p29"/>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55" name="Google Shape;255;p29"/>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56" name="Google Shape;256;p29"/>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57" name="Google Shape;257;p29"/>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58" name="Google Shape;258;p29"/>
          <p:cNvSpPr/>
          <p:nvPr/>
        </p:nvSpPr>
        <p:spPr>
          <a:xfrm>
            <a:off x="382650" y="1379050"/>
            <a:ext cx="8378700" cy="30264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259" name="Google Shape;259;p29"/>
          <p:cNvSpPr txBox="1"/>
          <p:nvPr/>
        </p:nvSpPr>
        <p:spPr>
          <a:xfrm>
            <a:off x="447150" y="1511725"/>
            <a:ext cx="8025300" cy="3545100"/>
          </a:xfrm>
          <a:prstGeom prst="rect">
            <a:avLst/>
          </a:prstGeom>
          <a:noFill/>
          <a:ln>
            <a:noFill/>
          </a:ln>
        </p:spPr>
        <p:txBody>
          <a:bodyPr spcFirstLastPara="1" wrap="square" lIns="91425" tIns="91425" rIns="91425" bIns="91425" anchor="t" anchorCtr="0">
            <a:noAutofit/>
          </a:bodyPr>
          <a:lstStyle/>
          <a:p>
            <a:pPr marL="0" lvl="0" indent="101600" algn="l" rtl="0">
              <a:lnSpc>
                <a:spcPct val="150000"/>
              </a:lnSpc>
              <a:spcBef>
                <a:spcPts val="0"/>
              </a:spcBef>
              <a:spcAft>
                <a:spcPts val="0"/>
              </a:spcAft>
              <a:buClr>
                <a:schemeClr val="dk1"/>
              </a:buClr>
              <a:buSzPts val="1100"/>
              <a:buFont typeface="Arial"/>
              <a:buNone/>
            </a:pPr>
            <a:r>
              <a:rPr lang="en-GB" sz="1800">
                <a:solidFill>
                  <a:srgbClr val="FEFEFE"/>
                </a:solidFill>
                <a:latin typeface="Lato"/>
                <a:ea typeface="Lato"/>
                <a:cs typeface="Lato"/>
                <a:sym typeface="Lato"/>
              </a:rPr>
              <a:t>5. 	Subset predictors</a:t>
            </a:r>
            <a:endParaRPr sz="1800">
              <a:solidFill>
                <a:srgbClr val="FEFEFE"/>
              </a:solidFill>
              <a:latin typeface="Lato"/>
              <a:ea typeface="Lato"/>
              <a:cs typeface="Lato"/>
              <a:sym typeface="Lato"/>
            </a:endParaRPr>
          </a:p>
          <a:p>
            <a:pPr marL="0" lvl="0" indent="0" algn="l" rtl="0">
              <a:lnSpc>
                <a:spcPct val="150000"/>
              </a:lnSpc>
              <a:spcBef>
                <a:spcPts val="0"/>
              </a:spcBef>
              <a:spcAft>
                <a:spcPts val="0"/>
              </a:spcAft>
              <a:buClr>
                <a:schemeClr val="dk1"/>
              </a:buClr>
              <a:buSzPts val="1100"/>
              <a:buFont typeface="Arial"/>
              <a:buNone/>
            </a:pPr>
            <a:endParaRPr sz="1600">
              <a:solidFill>
                <a:srgbClr val="FEFEFE"/>
              </a:solidFill>
              <a:latin typeface="Lato"/>
              <a:ea typeface="Lato"/>
              <a:cs typeface="Lato"/>
              <a:sym typeface="Lato"/>
            </a:endParaRPr>
          </a:p>
          <a:p>
            <a:pPr marL="457200" lvl="0" indent="-330200" algn="l" rtl="0">
              <a:lnSpc>
                <a:spcPct val="150000"/>
              </a:lnSpc>
              <a:spcBef>
                <a:spcPts val="0"/>
              </a:spcBef>
              <a:spcAft>
                <a:spcPts val="0"/>
              </a:spcAft>
              <a:buClr>
                <a:srgbClr val="FEFEFE"/>
              </a:buClr>
              <a:buSzPts val="1600"/>
              <a:buFont typeface="Lato"/>
              <a:buChar char="●"/>
            </a:pPr>
            <a:r>
              <a:rPr lang="en-GB" sz="1600">
                <a:solidFill>
                  <a:srgbClr val="FEFEFE"/>
                </a:solidFill>
                <a:latin typeface="Lato"/>
                <a:ea typeface="Lato"/>
                <a:cs typeface="Lato"/>
                <a:sym typeface="Lato"/>
              </a:rPr>
              <a:t>We decided to use BIC for our standard to pick out variables.  We choose BIC as our standard because BIC gives a higher penalty on adding new variables. Since the dataset has some missing values in some columns and we made assumption for those data, acquiring new data in order to get more accurate predictors will increase current costs. </a:t>
            </a: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65" name="Google Shape;26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grpSp>
        <p:nvGrpSpPr>
          <p:cNvPr id="266" name="Google Shape;266;p30"/>
          <p:cNvGrpSpPr/>
          <p:nvPr/>
        </p:nvGrpSpPr>
        <p:grpSpPr>
          <a:xfrm rot="-997202">
            <a:off x="6513213" y="-2389687"/>
            <a:ext cx="11085456" cy="8273027"/>
            <a:chOff x="32393" y="-563902"/>
            <a:chExt cx="10959900" cy="7532100"/>
          </a:xfrm>
        </p:grpSpPr>
        <p:sp>
          <p:nvSpPr>
            <p:cNvPr id="267" name="Google Shape;267;p30"/>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68" name="Google Shape;268;p30"/>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69" name="Google Shape;269;p30"/>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70" name="Google Shape;270;p30"/>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71" name="Google Shape;271;p30"/>
          <p:cNvSpPr/>
          <p:nvPr/>
        </p:nvSpPr>
        <p:spPr>
          <a:xfrm>
            <a:off x="382650" y="1460725"/>
            <a:ext cx="8378700" cy="30900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272" name="Google Shape;272;p30"/>
          <p:cNvSpPr txBox="1"/>
          <p:nvPr/>
        </p:nvSpPr>
        <p:spPr>
          <a:xfrm>
            <a:off x="453600" y="1305725"/>
            <a:ext cx="8378700" cy="3303000"/>
          </a:xfrm>
          <a:prstGeom prst="rect">
            <a:avLst/>
          </a:prstGeom>
          <a:noFill/>
          <a:ln>
            <a:noFill/>
          </a:ln>
        </p:spPr>
        <p:txBody>
          <a:bodyPr spcFirstLastPara="1" wrap="square" lIns="91425" tIns="91425" rIns="91425" bIns="91425" anchor="t" anchorCtr="0">
            <a:noAutofit/>
          </a:bodyPr>
          <a:lstStyle/>
          <a:p>
            <a:pPr marL="457200" lvl="0" indent="101600" algn="l" rtl="0">
              <a:lnSpc>
                <a:spcPct val="115000"/>
              </a:lnSpc>
              <a:spcBef>
                <a:spcPts val="0"/>
              </a:spcBef>
              <a:spcAft>
                <a:spcPts val="0"/>
              </a:spcAft>
              <a:buClr>
                <a:schemeClr val="dk1"/>
              </a:buClr>
              <a:buSzPts val="1100"/>
              <a:buFont typeface="Arial"/>
              <a:buNone/>
            </a:pPr>
            <a:r>
              <a:rPr lang="en-GB" sz="1800">
                <a:solidFill>
                  <a:srgbClr val="FEFEFE"/>
                </a:solidFill>
                <a:latin typeface="Lato"/>
                <a:ea typeface="Lato"/>
                <a:cs typeface="Lato"/>
                <a:sym typeface="Lato"/>
              </a:rPr>
              <a:t> </a:t>
            </a:r>
            <a:endParaRPr sz="1800">
              <a:solidFill>
                <a:srgbClr val="FEFEFE"/>
              </a:solidFill>
              <a:latin typeface="Lato"/>
              <a:ea typeface="Lato"/>
              <a:cs typeface="Lato"/>
              <a:sym typeface="Lato"/>
            </a:endParaRPr>
          </a:p>
          <a:p>
            <a:pPr marL="457200" lvl="0" indent="101600" algn="l" rtl="0">
              <a:lnSpc>
                <a:spcPct val="115000"/>
              </a:lnSpc>
              <a:spcBef>
                <a:spcPts val="0"/>
              </a:spcBef>
              <a:spcAft>
                <a:spcPts val="0"/>
              </a:spcAft>
              <a:buClr>
                <a:schemeClr val="dk1"/>
              </a:buClr>
              <a:buSzPts val="1100"/>
              <a:buFont typeface="Arial"/>
              <a:buNone/>
            </a:pPr>
            <a:r>
              <a:rPr lang="en-GB" sz="1800">
                <a:solidFill>
                  <a:srgbClr val="FEFEFE"/>
                </a:solidFill>
                <a:latin typeface="Lato"/>
                <a:ea typeface="Lato"/>
                <a:cs typeface="Lato"/>
                <a:sym typeface="Lato"/>
              </a:rPr>
              <a:t>   Full Selection	   	        Forward Selection 	               Backward Selection</a:t>
            </a:r>
            <a:endParaRPr sz="1800">
              <a:solidFill>
                <a:srgbClr val="FEFEFE"/>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273" name="Google Shape;273;p30"/>
          <p:cNvPicPr preferRelativeResize="0"/>
          <p:nvPr/>
        </p:nvPicPr>
        <p:blipFill>
          <a:blip r:embed="rId3">
            <a:alphaModFix/>
          </a:blip>
          <a:stretch>
            <a:fillRect/>
          </a:stretch>
        </p:blipFill>
        <p:spPr>
          <a:xfrm>
            <a:off x="714775" y="2110125"/>
            <a:ext cx="2282650" cy="2155550"/>
          </a:xfrm>
          <a:prstGeom prst="rect">
            <a:avLst/>
          </a:prstGeom>
          <a:noFill/>
          <a:ln>
            <a:noFill/>
          </a:ln>
        </p:spPr>
      </p:pic>
      <p:pic>
        <p:nvPicPr>
          <p:cNvPr id="274" name="Google Shape;274;p30"/>
          <p:cNvPicPr preferRelativeResize="0"/>
          <p:nvPr/>
        </p:nvPicPr>
        <p:blipFill>
          <a:blip r:embed="rId4">
            <a:alphaModFix/>
          </a:blip>
          <a:stretch>
            <a:fillRect/>
          </a:stretch>
        </p:blipFill>
        <p:spPr>
          <a:xfrm>
            <a:off x="3434372" y="2154999"/>
            <a:ext cx="2206616" cy="2110676"/>
          </a:xfrm>
          <a:prstGeom prst="rect">
            <a:avLst/>
          </a:prstGeom>
          <a:noFill/>
          <a:ln>
            <a:noFill/>
          </a:ln>
        </p:spPr>
      </p:pic>
      <p:pic>
        <p:nvPicPr>
          <p:cNvPr id="275" name="Google Shape;275;p30"/>
          <p:cNvPicPr preferRelativeResize="0"/>
          <p:nvPr/>
        </p:nvPicPr>
        <p:blipFill>
          <a:blip r:embed="rId5">
            <a:alphaModFix/>
          </a:blip>
          <a:stretch>
            <a:fillRect/>
          </a:stretch>
        </p:blipFill>
        <p:spPr>
          <a:xfrm>
            <a:off x="6077939" y="2118525"/>
            <a:ext cx="2342736" cy="2155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81" name="Google Shape;28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grpSp>
        <p:nvGrpSpPr>
          <p:cNvPr id="282" name="Google Shape;282;p31"/>
          <p:cNvGrpSpPr/>
          <p:nvPr/>
        </p:nvGrpSpPr>
        <p:grpSpPr>
          <a:xfrm rot="-997202">
            <a:off x="6513213" y="-2389687"/>
            <a:ext cx="11085456" cy="8273027"/>
            <a:chOff x="32393" y="-563902"/>
            <a:chExt cx="10959900" cy="7532100"/>
          </a:xfrm>
        </p:grpSpPr>
        <p:sp>
          <p:nvSpPr>
            <p:cNvPr id="283" name="Google Shape;283;p31"/>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84" name="Google Shape;284;p31"/>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85" name="Google Shape;285;p31"/>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86" name="Google Shape;286;p31"/>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87" name="Google Shape;287;p31"/>
          <p:cNvSpPr/>
          <p:nvPr/>
        </p:nvSpPr>
        <p:spPr>
          <a:xfrm>
            <a:off x="382650" y="1282775"/>
            <a:ext cx="8378700" cy="30831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288" name="Google Shape;288;p31"/>
          <p:cNvSpPr txBox="1"/>
          <p:nvPr/>
        </p:nvSpPr>
        <p:spPr>
          <a:xfrm>
            <a:off x="382650" y="1426800"/>
            <a:ext cx="8025300" cy="37167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FEFEFE"/>
              </a:buClr>
              <a:buSzPts val="1600"/>
              <a:buFont typeface="Lato"/>
              <a:buChar char="●"/>
            </a:pPr>
            <a:r>
              <a:rPr lang="en-GB" sz="1600">
                <a:solidFill>
                  <a:srgbClr val="FEFEFE"/>
                </a:solidFill>
                <a:latin typeface="Lato"/>
                <a:ea typeface="Lato"/>
                <a:cs typeface="Lato"/>
                <a:sym typeface="Lato"/>
              </a:rPr>
              <a:t>After performing the full, forward and backward selection methods, it was revealed that 13 predictors minimized BIC, and all three processes, chose the same 13 predictors though their own methods.</a:t>
            </a:r>
            <a:endParaRPr sz="1600">
              <a:solidFill>
                <a:srgbClr val="FEFEFE"/>
              </a:solidFill>
              <a:latin typeface="Lato"/>
              <a:ea typeface="Lato"/>
              <a:cs typeface="Lato"/>
              <a:sym typeface="Lato"/>
            </a:endParaRPr>
          </a:p>
          <a:p>
            <a:pPr marL="457200" lvl="0" indent="0" algn="l" rtl="0">
              <a:lnSpc>
                <a:spcPct val="150000"/>
              </a:lnSpc>
              <a:spcBef>
                <a:spcPts val="0"/>
              </a:spcBef>
              <a:spcAft>
                <a:spcPts val="0"/>
              </a:spcAft>
              <a:buNone/>
            </a:pPr>
            <a:endParaRPr sz="600">
              <a:solidFill>
                <a:srgbClr val="FEFEFE"/>
              </a:solidFill>
              <a:latin typeface="Lato"/>
              <a:ea typeface="Lato"/>
              <a:cs typeface="Lato"/>
              <a:sym typeface="Lato"/>
            </a:endParaRPr>
          </a:p>
          <a:p>
            <a:pPr marL="0" lvl="0" indent="101600" algn="ctr" rtl="0">
              <a:lnSpc>
                <a:spcPct val="115000"/>
              </a:lnSpc>
              <a:spcBef>
                <a:spcPts val="0"/>
              </a:spcBef>
              <a:spcAft>
                <a:spcPts val="0"/>
              </a:spcAft>
              <a:buClr>
                <a:schemeClr val="dk1"/>
              </a:buClr>
              <a:buSzPts val="1100"/>
              <a:buFont typeface="Arial"/>
              <a:buNone/>
            </a:pPr>
            <a:r>
              <a:rPr lang="en-GB" sz="1800" b="1">
                <a:solidFill>
                  <a:srgbClr val="FEFEFE"/>
                </a:solidFill>
                <a:latin typeface="Lato"/>
                <a:ea typeface="Lato"/>
                <a:cs typeface="Lato"/>
                <a:sym typeface="Lato"/>
              </a:rPr>
              <a:t>Our best model with 13 predictors chosen by all three methods</a:t>
            </a:r>
            <a:endParaRPr sz="1800" b="1">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289" name="Google Shape;289;p31"/>
          <p:cNvPicPr preferRelativeResize="0"/>
          <p:nvPr/>
        </p:nvPicPr>
        <p:blipFill>
          <a:blip r:embed="rId3">
            <a:alphaModFix/>
          </a:blip>
          <a:stretch>
            <a:fillRect/>
          </a:stretch>
        </p:blipFill>
        <p:spPr>
          <a:xfrm>
            <a:off x="482538" y="3153675"/>
            <a:ext cx="8178923" cy="102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93"/>
        <p:cNvGrpSpPr/>
        <p:nvPr/>
      </p:nvGrpSpPr>
      <p:grpSpPr>
        <a:xfrm>
          <a:off x="0" y="0"/>
          <a:ext cx="0" cy="0"/>
          <a:chOff x="0" y="0"/>
          <a:chExt cx="0" cy="0"/>
        </a:xfrm>
      </p:grpSpPr>
      <p:sp>
        <p:nvSpPr>
          <p:cNvPr id="294" name="Google Shape;294;p32"/>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95" name="Google Shape;29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grpSp>
        <p:nvGrpSpPr>
          <p:cNvPr id="296" name="Google Shape;296;p32"/>
          <p:cNvGrpSpPr/>
          <p:nvPr/>
        </p:nvGrpSpPr>
        <p:grpSpPr>
          <a:xfrm rot="-997202">
            <a:off x="6513213" y="-2389687"/>
            <a:ext cx="11085456" cy="8273027"/>
            <a:chOff x="32393" y="-563902"/>
            <a:chExt cx="10959900" cy="7532100"/>
          </a:xfrm>
        </p:grpSpPr>
        <p:sp>
          <p:nvSpPr>
            <p:cNvPr id="297" name="Google Shape;297;p32"/>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98" name="Google Shape;298;p32"/>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99" name="Google Shape;299;p32"/>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00" name="Google Shape;300;p32"/>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pic>
        <p:nvPicPr>
          <p:cNvPr id="301" name="Google Shape;301;p32"/>
          <p:cNvPicPr preferRelativeResize="0"/>
          <p:nvPr/>
        </p:nvPicPr>
        <p:blipFill>
          <a:blip r:embed="rId3">
            <a:alphaModFix/>
          </a:blip>
          <a:stretch>
            <a:fillRect/>
          </a:stretch>
        </p:blipFill>
        <p:spPr>
          <a:xfrm>
            <a:off x="668375" y="1190274"/>
            <a:ext cx="7389802" cy="364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07" name="Google Shape;30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grpSp>
        <p:nvGrpSpPr>
          <p:cNvPr id="308" name="Google Shape;308;p33"/>
          <p:cNvGrpSpPr/>
          <p:nvPr/>
        </p:nvGrpSpPr>
        <p:grpSpPr>
          <a:xfrm rot="-997202">
            <a:off x="6513213" y="-2389687"/>
            <a:ext cx="11085456" cy="8273027"/>
            <a:chOff x="32393" y="-563902"/>
            <a:chExt cx="10959900" cy="7532100"/>
          </a:xfrm>
        </p:grpSpPr>
        <p:sp>
          <p:nvSpPr>
            <p:cNvPr id="309" name="Google Shape;309;p33"/>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10" name="Google Shape;310;p33"/>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11" name="Google Shape;311;p33"/>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12" name="Google Shape;312;p33"/>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pic>
        <p:nvPicPr>
          <p:cNvPr id="313" name="Google Shape;313;p33"/>
          <p:cNvPicPr preferRelativeResize="0"/>
          <p:nvPr/>
        </p:nvPicPr>
        <p:blipFill>
          <a:blip r:embed="rId3">
            <a:alphaModFix/>
          </a:blip>
          <a:stretch>
            <a:fillRect/>
          </a:stretch>
        </p:blipFill>
        <p:spPr>
          <a:xfrm>
            <a:off x="668375" y="1190675"/>
            <a:ext cx="7499000" cy="371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19" name="Google Shape;31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grpSp>
        <p:nvGrpSpPr>
          <p:cNvPr id="320" name="Google Shape;320;p34"/>
          <p:cNvGrpSpPr/>
          <p:nvPr/>
        </p:nvGrpSpPr>
        <p:grpSpPr>
          <a:xfrm rot="-997202">
            <a:off x="6513213" y="-2389687"/>
            <a:ext cx="11085456" cy="8273027"/>
            <a:chOff x="32393" y="-563902"/>
            <a:chExt cx="10959900" cy="7532100"/>
          </a:xfrm>
        </p:grpSpPr>
        <p:sp>
          <p:nvSpPr>
            <p:cNvPr id="321" name="Google Shape;321;p34"/>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22" name="Google Shape;322;p34"/>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23" name="Google Shape;323;p34"/>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24" name="Google Shape;324;p34"/>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25" name="Google Shape;325;p34"/>
          <p:cNvSpPr/>
          <p:nvPr/>
        </p:nvSpPr>
        <p:spPr>
          <a:xfrm>
            <a:off x="382650" y="1379050"/>
            <a:ext cx="8378700" cy="3210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26" name="Google Shape;326;p34"/>
          <p:cNvSpPr txBox="1"/>
          <p:nvPr/>
        </p:nvSpPr>
        <p:spPr>
          <a:xfrm>
            <a:off x="447150" y="1379050"/>
            <a:ext cx="8251200" cy="354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FEFEFE"/>
                </a:solidFill>
                <a:latin typeface="Lato"/>
                <a:ea typeface="Lato"/>
                <a:cs typeface="Lato"/>
                <a:sym typeface="Lato"/>
              </a:rPr>
              <a:t>6. 	Put all the predictors information for Florida and Wisconsin in two separate csv files and clean the data.</a:t>
            </a:r>
            <a:r>
              <a:rPr lang="en-GB">
                <a:solidFill>
                  <a:srgbClr val="FEFEFE"/>
                </a:solidFill>
                <a:latin typeface="Lato"/>
                <a:ea typeface="Lato"/>
                <a:cs typeface="Lato"/>
                <a:sym typeface="Lato"/>
              </a:rPr>
              <a:t>  </a:t>
            </a:r>
            <a:endParaRPr>
              <a:solidFill>
                <a:srgbClr val="FEFEFE"/>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endParaRPr sz="600">
              <a:solidFill>
                <a:srgbClr val="FEFEFE"/>
              </a:solidFill>
              <a:latin typeface="Lato"/>
              <a:ea typeface="Lato"/>
              <a:cs typeface="Lato"/>
              <a:sym typeface="Lato"/>
            </a:endParaRPr>
          </a:p>
          <a:p>
            <a:pPr marL="0" lvl="0" indent="101600" algn="ctr" rtl="0">
              <a:lnSpc>
                <a:spcPct val="115000"/>
              </a:lnSpc>
              <a:spcBef>
                <a:spcPts val="0"/>
              </a:spcBef>
              <a:spcAft>
                <a:spcPts val="0"/>
              </a:spcAft>
              <a:buClr>
                <a:schemeClr val="dk1"/>
              </a:buClr>
              <a:buSzPts val="1100"/>
              <a:buFont typeface="Arial"/>
              <a:buNone/>
            </a:pPr>
            <a:r>
              <a:rPr lang="en-GB" b="1">
                <a:solidFill>
                  <a:srgbClr val="FEFEFE"/>
                </a:solidFill>
                <a:latin typeface="Lato"/>
                <a:ea typeface="Lato"/>
                <a:cs typeface="Lato"/>
                <a:sym typeface="Lato"/>
              </a:rPr>
              <a:t>Use the 13 predictors that were picked to predict total crime rate in Florida and Wisconsin</a:t>
            </a:r>
            <a:endParaRPr b="1">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27" name="Google Shape;327;p34"/>
          <p:cNvPicPr preferRelativeResize="0"/>
          <p:nvPr/>
        </p:nvPicPr>
        <p:blipFill>
          <a:blip r:embed="rId3">
            <a:alphaModFix/>
          </a:blip>
          <a:stretch>
            <a:fillRect/>
          </a:stretch>
        </p:blipFill>
        <p:spPr>
          <a:xfrm>
            <a:off x="1926738" y="2571750"/>
            <a:ext cx="5290523" cy="185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31"/>
        <p:cNvGrpSpPr/>
        <p:nvPr/>
      </p:nvGrpSpPr>
      <p:grpSpPr>
        <a:xfrm>
          <a:off x="0" y="0"/>
          <a:ext cx="0" cy="0"/>
          <a:chOff x="0" y="0"/>
          <a:chExt cx="0" cy="0"/>
        </a:xfrm>
      </p:grpSpPr>
      <p:sp>
        <p:nvSpPr>
          <p:cNvPr id="332" name="Google Shape;332;p35"/>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33" name="Google Shape;3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grpSp>
        <p:nvGrpSpPr>
          <p:cNvPr id="334" name="Google Shape;334;p35"/>
          <p:cNvGrpSpPr/>
          <p:nvPr/>
        </p:nvGrpSpPr>
        <p:grpSpPr>
          <a:xfrm rot="-997202">
            <a:off x="6513213" y="-2389687"/>
            <a:ext cx="11085456" cy="8273027"/>
            <a:chOff x="32393" y="-563902"/>
            <a:chExt cx="10959900" cy="7532100"/>
          </a:xfrm>
        </p:grpSpPr>
        <p:sp>
          <p:nvSpPr>
            <p:cNvPr id="335" name="Google Shape;335;p35"/>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36" name="Google Shape;336;p35"/>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37" name="Google Shape;337;p35"/>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38" name="Google Shape;338;p35"/>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39" name="Google Shape;339;p35"/>
          <p:cNvSpPr/>
          <p:nvPr/>
        </p:nvSpPr>
        <p:spPr>
          <a:xfrm>
            <a:off x="382650" y="1379050"/>
            <a:ext cx="8378700" cy="3220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40" name="Google Shape;340;p35"/>
          <p:cNvSpPr txBox="1"/>
          <p:nvPr/>
        </p:nvSpPr>
        <p:spPr>
          <a:xfrm>
            <a:off x="447150" y="1511725"/>
            <a:ext cx="8025300" cy="3545100"/>
          </a:xfrm>
          <a:prstGeom prst="rect">
            <a:avLst/>
          </a:prstGeom>
          <a:noFill/>
          <a:ln>
            <a:noFill/>
          </a:ln>
        </p:spPr>
        <p:txBody>
          <a:bodyPr spcFirstLastPara="1" wrap="square" lIns="91425" tIns="91425" rIns="91425" bIns="91425" anchor="t" anchorCtr="0">
            <a:noAutofit/>
          </a:bodyPr>
          <a:lstStyle/>
          <a:p>
            <a:pPr marL="0" lvl="0" indent="101600" algn="l" rtl="0">
              <a:lnSpc>
                <a:spcPct val="115000"/>
              </a:lnSpc>
              <a:spcBef>
                <a:spcPts val="0"/>
              </a:spcBef>
              <a:spcAft>
                <a:spcPts val="0"/>
              </a:spcAft>
              <a:buClr>
                <a:schemeClr val="dk1"/>
              </a:buClr>
              <a:buSzPts val="1100"/>
              <a:buFont typeface="Arial"/>
              <a:buNone/>
            </a:pPr>
            <a:r>
              <a:rPr lang="en-GB" sz="2400">
                <a:solidFill>
                  <a:srgbClr val="FEFEFE"/>
                </a:solidFill>
                <a:latin typeface="Lato"/>
                <a:ea typeface="Lato"/>
                <a:cs typeface="Lato"/>
                <a:sym typeface="Lato"/>
              </a:rPr>
              <a:t>Florida Crime Rate Prediction Result</a:t>
            </a:r>
            <a:endParaRPr sz="2400">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41" name="Google Shape;341;p35"/>
          <p:cNvPicPr preferRelativeResize="0"/>
          <p:nvPr/>
        </p:nvPicPr>
        <p:blipFill>
          <a:blip r:embed="rId3">
            <a:alphaModFix/>
          </a:blip>
          <a:stretch>
            <a:fillRect/>
          </a:stretch>
        </p:blipFill>
        <p:spPr>
          <a:xfrm>
            <a:off x="609225" y="2229925"/>
            <a:ext cx="7701748" cy="1303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47" name="Google Shape;34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grpSp>
        <p:nvGrpSpPr>
          <p:cNvPr id="348" name="Google Shape;348;p36"/>
          <p:cNvGrpSpPr/>
          <p:nvPr/>
        </p:nvGrpSpPr>
        <p:grpSpPr>
          <a:xfrm rot="-997202">
            <a:off x="6513213" y="-2389687"/>
            <a:ext cx="11085456" cy="8273027"/>
            <a:chOff x="32393" y="-563902"/>
            <a:chExt cx="10959900" cy="7532100"/>
          </a:xfrm>
        </p:grpSpPr>
        <p:sp>
          <p:nvSpPr>
            <p:cNvPr id="349" name="Google Shape;349;p36"/>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50" name="Google Shape;350;p36"/>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51" name="Google Shape;351;p36"/>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52" name="Google Shape;352;p36"/>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53" name="Google Shape;353;p36"/>
          <p:cNvSpPr/>
          <p:nvPr/>
        </p:nvSpPr>
        <p:spPr>
          <a:xfrm>
            <a:off x="382650" y="1379050"/>
            <a:ext cx="8378700" cy="3433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54" name="Google Shape;354;p36"/>
          <p:cNvSpPr txBox="1"/>
          <p:nvPr/>
        </p:nvSpPr>
        <p:spPr>
          <a:xfrm>
            <a:off x="447150" y="1446850"/>
            <a:ext cx="8025300" cy="3545100"/>
          </a:xfrm>
          <a:prstGeom prst="rect">
            <a:avLst/>
          </a:prstGeom>
          <a:noFill/>
          <a:ln>
            <a:noFill/>
          </a:ln>
        </p:spPr>
        <p:txBody>
          <a:bodyPr spcFirstLastPara="1" wrap="square" lIns="91425" tIns="91425" rIns="91425" bIns="91425" anchor="t" anchorCtr="0">
            <a:noAutofit/>
          </a:bodyPr>
          <a:lstStyle/>
          <a:p>
            <a:pPr marL="0" lvl="0" indent="101600" algn="l" rtl="0">
              <a:lnSpc>
                <a:spcPct val="115000"/>
              </a:lnSpc>
              <a:spcBef>
                <a:spcPts val="0"/>
              </a:spcBef>
              <a:spcAft>
                <a:spcPts val="0"/>
              </a:spcAft>
              <a:buClr>
                <a:schemeClr val="dk1"/>
              </a:buClr>
              <a:buSzPts val="1100"/>
              <a:buFont typeface="Arial"/>
              <a:buNone/>
            </a:pPr>
            <a:r>
              <a:rPr lang="en-GB" sz="2400">
                <a:solidFill>
                  <a:srgbClr val="FEFEFE"/>
                </a:solidFill>
                <a:latin typeface="Lato"/>
                <a:ea typeface="Lato"/>
                <a:cs typeface="Lato"/>
                <a:sym typeface="Lato"/>
              </a:rPr>
              <a:t>Wisconsin Crime Rate Prediction</a:t>
            </a:r>
            <a:endParaRPr sz="2400">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55" name="Google Shape;355;p36"/>
          <p:cNvPicPr preferRelativeResize="0"/>
          <p:nvPr/>
        </p:nvPicPr>
        <p:blipFill>
          <a:blip r:embed="rId3">
            <a:alphaModFix/>
          </a:blip>
          <a:stretch>
            <a:fillRect/>
          </a:stretch>
        </p:blipFill>
        <p:spPr>
          <a:xfrm>
            <a:off x="608875" y="2122850"/>
            <a:ext cx="7934577" cy="246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INTRODUCTION</a:t>
            </a:r>
            <a:endParaRPr sz="4000">
              <a:solidFill>
                <a:srgbClr val="FFFFFF"/>
              </a:solidFill>
              <a:latin typeface="Proxima Nova"/>
              <a:ea typeface="Proxima Nova"/>
              <a:cs typeface="Proxima Nova"/>
              <a:sym typeface="Proxima Nova"/>
            </a:endParaRPr>
          </a:p>
        </p:txBody>
      </p:sp>
      <p:sp>
        <p:nvSpPr>
          <p:cNvPr id="118" name="Google Shape;11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grpSp>
        <p:nvGrpSpPr>
          <p:cNvPr id="119" name="Google Shape;119;p19"/>
          <p:cNvGrpSpPr/>
          <p:nvPr/>
        </p:nvGrpSpPr>
        <p:grpSpPr>
          <a:xfrm rot="-997202">
            <a:off x="6513213" y="-2389687"/>
            <a:ext cx="11085456" cy="8273027"/>
            <a:chOff x="32393" y="-563902"/>
            <a:chExt cx="10959900" cy="7532100"/>
          </a:xfrm>
        </p:grpSpPr>
        <p:sp>
          <p:nvSpPr>
            <p:cNvPr id="120" name="Google Shape;120;p19"/>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21" name="Google Shape;121;p19"/>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22" name="Google Shape;122;p19"/>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23" name="Google Shape;123;p19"/>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24" name="Google Shape;124;p19"/>
          <p:cNvSpPr/>
          <p:nvPr/>
        </p:nvSpPr>
        <p:spPr>
          <a:xfrm>
            <a:off x="382650" y="1379050"/>
            <a:ext cx="8378700" cy="3433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125" name="Google Shape;125;p19"/>
          <p:cNvSpPr txBox="1"/>
          <p:nvPr/>
        </p:nvSpPr>
        <p:spPr>
          <a:xfrm>
            <a:off x="169550" y="1455250"/>
            <a:ext cx="8378700" cy="1059900"/>
          </a:xfrm>
          <a:prstGeom prst="rect">
            <a:avLst/>
          </a:prstGeom>
          <a:noFill/>
          <a:ln>
            <a:noFill/>
          </a:ln>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None/>
            </a:pPr>
            <a:r>
              <a:rPr lang="en-GB" sz="1600">
                <a:solidFill>
                  <a:srgbClr val="FFFFFF"/>
                </a:solidFill>
                <a:latin typeface="Lato"/>
                <a:ea typeface="Lato"/>
                <a:cs typeface="Lato"/>
                <a:sym typeface="Lato"/>
              </a:rPr>
              <a:t>Violent crime has been a persistent problem that has continued to plague the United States. In recent years, violent crime has increased, relative to its many years of low uninterrupted crime prior. Although we are not experiencing the same level of crime as seen in the early 1990s (when violent crime was at its peak), this subtle uptick should be taken into consideration. “The violent crime rate increased from 361.6 per 100,000 people in 2014 to 373.7 per 100,000 in 2015, and increased again to 386.3 per 100,000 in 2016”.  </a:t>
            </a:r>
            <a:endParaRPr sz="1600">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61" name="Google Shape;36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grpSp>
        <p:nvGrpSpPr>
          <p:cNvPr id="362" name="Google Shape;362;p37"/>
          <p:cNvGrpSpPr/>
          <p:nvPr/>
        </p:nvGrpSpPr>
        <p:grpSpPr>
          <a:xfrm rot="-997202">
            <a:off x="6513213" y="-2389687"/>
            <a:ext cx="11085456" cy="8273027"/>
            <a:chOff x="32393" y="-563902"/>
            <a:chExt cx="10959900" cy="7532100"/>
          </a:xfrm>
        </p:grpSpPr>
        <p:sp>
          <p:nvSpPr>
            <p:cNvPr id="363" name="Google Shape;363;p37"/>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64" name="Google Shape;364;p37"/>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65" name="Google Shape;365;p37"/>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66" name="Google Shape;366;p37"/>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67" name="Google Shape;367;p37"/>
          <p:cNvSpPr/>
          <p:nvPr/>
        </p:nvSpPr>
        <p:spPr>
          <a:xfrm>
            <a:off x="382650" y="1379050"/>
            <a:ext cx="8378700" cy="31716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68" name="Google Shape;368;p37"/>
          <p:cNvSpPr txBox="1"/>
          <p:nvPr/>
        </p:nvSpPr>
        <p:spPr>
          <a:xfrm>
            <a:off x="447150" y="1511725"/>
            <a:ext cx="8025300" cy="3545100"/>
          </a:xfrm>
          <a:prstGeom prst="rect">
            <a:avLst/>
          </a:prstGeom>
          <a:noFill/>
          <a:ln>
            <a:noFill/>
          </a:ln>
        </p:spPr>
        <p:txBody>
          <a:bodyPr spcFirstLastPara="1" wrap="square" lIns="91425" tIns="91425" rIns="91425" bIns="91425" anchor="t" anchorCtr="0">
            <a:noAutofit/>
          </a:bodyPr>
          <a:lstStyle/>
          <a:p>
            <a:pPr marL="0" lvl="0" indent="101600" algn="l" rtl="0">
              <a:lnSpc>
                <a:spcPct val="115000"/>
              </a:lnSpc>
              <a:spcBef>
                <a:spcPts val="0"/>
              </a:spcBef>
              <a:spcAft>
                <a:spcPts val="0"/>
              </a:spcAft>
              <a:buClr>
                <a:schemeClr val="dk1"/>
              </a:buClr>
              <a:buSzPts val="1100"/>
              <a:buFont typeface="Arial"/>
              <a:buNone/>
            </a:pPr>
            <a:r>
              <a:rPr lang="en-GB" sz="2400">
                <a:solidFill>
                  <a:srgbClr val="FEFEFE"/>
                </a:solidFill>
                <a:latin typeface="Lato"/>
                <a:ea typeface="Lato"/>
                <a:cs typeface="Lato"/>
                <a:sym typeface="Lato"/>
              </a:rPr>
              <a:t>Wisconsin Crime Rate Prediction Result</a:t>
            </a:r>
            <a:endParaRPr sz="2400">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69" name="Google Shape;369;p37"/>
          <p:cNvPicPr preferRelativeResize="0"/>
          <p:nvPr/>
        </p:nvPicPr>
        <p:blipFill>
          <a:blip r:embed="rId3">
            <a:alphaModFix/>
          </a:blip>
          <a:stretch>
            <a:fillRect/>
          </a:stretch>
        </p:blipFill>
        <p:spPr>
          <a:xfrm>
            <a:off x="577450" y="2356775"/>
            <a:ext cx="8025300" cy="1314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73"/>
        <p:cNvGrpSpPr/>
        <p:nvPr/>
      </p:nvGrpSpPr>
      <p:grpSpPr>
        <a:xfrm>
          <a:off x="0" y="0"/>
          <a:ext cx="0" cy="0"/>
          <a:chOff x="0" y="0"/>
          <a:chExt cx="0" cy="0"/>
        </a:xfrm>
      </p:grpSpPr>
      <p:sp>
        <p:nvSpPr>
          <p:cNvPr id="374" name="Google Shape;374;p38"/>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75" name="Google Shape;37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grpSp>
        <p:nvGrpSpPr>
          <p:cNvPr id="376" name="Google Shape;376;p38"/>
          <p:cNvGrpSpPr/>
          <p:nvPr/>
        </p:nvGrpSpPr>
        <p:grpSpPr>
          <a:xfrm rot="-997202">
            <a:off x="6513213" y="-2389687"/>
            <a:ext cx="11085456" cy="8273027"/>
            <a:chOff x="32393" y="-563902"/>
            <a:chExt cx="10959900" cy="7532100"/>
          </a:xfrm>
        </p:grpSpPr>
        <p:sp>
          <p:nvSpPr>
            <p:cNvPr id="377" name="Google Shape;377;p38"/>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78" name="Google Shape;378;p38"/>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79" name="Google Shape;379;p38"/>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80" name="Google Shape;380;p38"/>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81" name="Google Shape;381;p38"/>
          <p:cNvSpPr/>
          <p:nvPr/>
        </p:nvSpPr>
        <p:spPr>
          <a:xfrm>
            <a:off x="382650" y="1257300"/>
            <a:ext cx="8378700" cy="3341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82" name="Google Shape;382;p38"/>
          <p:cNvSpPr txBox="1"/>
          <p:nvPr/>
        </p:nvSpPr>
        <p:spPr>
          <a:xfrm>
            <a:off x="382650" y="1315425"/>
            <a:ext cx="6018600" cy="525300"/>
          </a:xfrm>
          <a:prstGeom prst="rect">
            <a:avLst/>
          </a:prstGeom>
          <a:noFill/>
          <a:ln>
            <a:noFill/>
          </a:ln>
        </p:spPr>
        <p:txBody>
          <a:bodyPr spcFirstLastPara="1" wrap="square" lIns="91425" tIns="91425" rIns="91425" bIns="91425" anchor="t" anchorCtr="0">
            <a:noAutofit/>
          </a:bodyPr>
          <a:lstStyle/>
          <a:p>
            <a:pPr marL="0" lvl="0" indent="101600" algn="l" rtl="0">
              <a:lnSpc>
                <a:spcPct val="115000"/>
              </a:lnSpc>
              <a:spcBef>
                <a:spcPts val="0"/>
              </a:spcBef>
              <a:spcAft>
                <a:spcPts val="0"/>
              </a:spcAft>
              <a:buClr>
                <a:schemeClr val="dk1"/>
              </a:buClr>
              <a:buSzPts val="1100"/>
              <a:buFont typeface="Arial"/>
              <a:buNone/>
            </a:pPr>
            <a:r>
              <a:rPr lang="en-GB" sz="1800">
                <a:solidFill>
                  <a:srgbClr val="FEFEFE"/>
                </a:solidFill>
                <a:latin typeface="Lato"/>
                <a:ea typeface="Lato"/>
                <a:cs typeface="Lato"/>
                <a:sym typeface="Lato"/>
              </a:rPr>
              <a:t>6.	Confidence interval and prediction interval</a:t>
            </a:r>
            <a:endParaRPr sz="1800">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83" name="Google Shape;383;p38"/>
          <p:cNvPicPr preferRelativeResize="0"/>
          <p:nvPr/>
        </p:nvPicPr>
        <p:blipFill>
          <a:blip r:embed="rId3">
            <a:alphaModFix/>
          </a:blip>
          <a:stretch>
            <a:fillRect/>
          </a:stretch>
        </p:blipFill>
        <p:spPr>
          <a:xfrm>
            <a:off x="636900" y="2252225"/>
            <a:ext cx="7870199" cy="115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387"/>
        <p:cNvGrpSpPr/>
        <p:nvPr/>
      </p:nvGrpSpPr>
      <p:grpSpPr>
        <a:xfrm>
          <a:off x="0" y="0"/>
          <a:ext cx="0" cy="0"/>
          <a:chOff x="0" y="0"/>
          <a:chExt cx="0" cy="0"/>
        </a:xfrm>
      </p:grpSpPr>
      <p:sp>
        <p:nvSpPr>
          <p:cNvPr id="388" name="Google Shape;388;p39"/>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389" name="Google Shape;3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grpSp>
        <p:nvGrpSpPr>
          <p:cNvPr id="390" name="Google Shape;390;p39"/>
          <p:cNvGrpSpPr/>
          <p:nvPr/>
        </p:nvGrpSpPr>
        <p:grpSpPr>
          <a:xfrm rot="-997202">
            <a:off x="6513213" y="-2389687"/>
            <a:ext cx="11085456" cy="8273027"/>
            <a:chOff x="32393" y="-563902"/>
            <a:chExt cx="10959900" cy="7532100"/>
          </a:xfrm>
        </p:grpSpPr>
        <p:sp>
          <p:nvSpPr>
            <p:cNvPr id="391" name="Google Shape;391;p39"/>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392" name="Google Shape;392;p39"/>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393" name="Google Shape;393;p39"/>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394" name="Google Shape;394;p39"/>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395" name="Google Shape;395;p39"/>
          <p:cNvSpPr/>
          <p:nvPr/>
        </p:nvSpPr>
        <p:spPr>
          <a:xfrm>
            <a:off x="316500" y="1398425"/>
            <a:ext cx="8520600" cy="3142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396" name="Google Shape;396;p39"/>
          <p:cNvSpPr txBox="1"/>
          <p:nvPr/>
        </p:nvSpPr>
        <p:spPr>
          <a:xfrm>
            <a:off x="447150" y="1466250"/>
            <a:ext cx="8025300" cy="3545100"/>
          </a:xfrm>
          <a:prstGeom prst="rect">
            <a:avLst/>
          </a:prstGeom>
          <a:noFill/>
          <a:ln>
            <a:noFill/>
          </a:ln>
        </p:spPr>
        <p:txBody>
          <a:bodyPr spcFirstLastPara="1" wrap="square" lIns="91425" tIns="91425" rIns="91425" bIns="91425" anchor="t" anchorCtr="0">
            <a:noAutofit/>
          </a:bodyPr>
          <a:lstStyle/>
          <a:p>
            <a:pPr marL="0" lvl="0" indent="101600" algn="l" rtl="0">
              <a:lnSpc>
                <a:spcPct val="115000"/>
              </a:lnSpc>
              <a:spcBef>
                <a:spcPts val="0"/>
              </a:spcBef>
              <a:spcAft>
                <a:spcPts val="0"/>
              </a:spcAft>
              <a:buClr>
                <a:schemeClr val="dk1"/>
              </a:buClr>
              <a:buSzPts val="1100"/>
              <a:buFont typeface="Arial"/>
              <a:buNone/>
            </a:pPr>
            <a:r>
              <a:rPr lang="en-GB" sz="2400">
                <a:solidFill>
                  <a:srgbClr val="FEFEFE"/>
                </a:solidFill>
                <a:latin typeface="Lato"/>
                <a:ea typeface="Lato"/>
                <a:cs typeface="Lato"/>
                <a:sym typeface="Lato"/>
              </a:rPr>
              <a:t>Adjusted R Square</a:t>
            </a:r>
            <a:endParaRPr sz="2400">
              <a:solidFill>
                <a:srgbClr val="FEFEFE"/>
              </a:solidFill>
              <a:latin typeface="Lato"/>
              <a:ea typeface="Lato"/>
              <a:cs typeface="Lato"/>
              <a:sym typeface="Lato"/>
            </a:endParaRPr>
          </a:p>
          <a:p>
            <a:pPr marL="0" lvl="0" indent="101600" algn="l" rtl="0">
              <a:lnSpc>
                <a:spcPct val="115000"/>
              </a:lnSpc>
              <a:spcBef>
                <a:spcPts val="0"/>
              </a:spcBef>
              <a:spcAft>
                <a:spcPts val="0"/>
              </a:spcAft>
              <a:buClr>
                <a:schemeClr val="dk1"/>
              </a:buClr>
              <a:buSzPts val="1100"/>
              <a:buFont typeface="Arial"/>
              <a:buNone/>
            </a:pPr>
            <a:endParaRPr b="1">
              <a:solidFill>
                <a:srgbClr val="FEFEFE"/>
              </a:solidFill>
            </a:endParaRPr>
          </a:p>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397" name="Google Shape;397;p39"/>
          <p:cNvPicPr preferRelativeResize="0"/>
          <p:nvPr/>
        </p:nvPicPr>
        <p:blipFill>
          <a:blip r:embed="rId3">
            <a:alphaModFix/>
          </a:blip>
          <a:stretch>
            <a:fillRect/>
          </a:stretch>
        </p:blipFill>
        <p:spPr>
          <a:xfrm>
            <a:off x="592650" y="2109700"/>
            <a:ext cx="7585000" cy="1065525"/>
          </a:xfrm>
          <a:prstGeom prst="rect">
            <a:avLst/>
          </a:prstGeom>
          <a:noFill/>
          <a:ln>
            <a:noFill/>
          </a:ln>
        </p:spPr>
      </p:pic>
      <p:pic>
        <p:nvPicPr>
          <p:cNvPr id="398" name="Google Shape;398;p39"/>
          <p:cNvPicPr preferRelativeResize="0"/>
          <p:nvPr/>
        </p:nvPicPr>
        <p:blipFill>
          <a:blip r:embed="rId4">
            <a:alphaModFix/>
          </a:blip>
          <a:stretch>
            <a:fillRect/>
          </a:stretch>
        </p:blipFill>
        <p:spPr>
          <a:xfrm>
            <a:off x="592650" y="3406975"/>
            <a:ext cx="5296700" cy="87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02"/>
        <p:cNvGrpSpPr/>
        <p:nvPr/>
      </p:nvGrpSpPr>
      <p:grpSpPr>
        <a:xfrm>
          <a:off x="0" y="0"/>
          <a:ext cx="0" cy="0"/>
          <a:chOff x="0" y="0"/>
          <a:chExt cx="0" cy="0"/>
        </a:xfrm>
      </p:grpSpPr>
      <p:sp>
        <p:nvSpPr>
          <p:cNvPr id="403" name="Google Shape;403;p40"/>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CLASSIFICATION</a:t>
            </a:r>
            <a:endParaRPr sz="4000">
              <a:solidFill>
                <a:srgbClr val="FFFFFF"/>
              </a:solidFill>
              <a:latin typeface="Proxima Nova"/>
              <a:ea typeface="Proxima Nova"/>
              <a:cs typeface="Proxima Nova"/>
              <a:sym typeface="Proxima Nova"/>
            </a:endParaRPr>
          </a:p>
        </p:txBody>
      </p:sp>
      <p:sp>
        <p:nvSpPr>
          <p:cNvPr id="404" name="Google Shape;40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grpSp>
        <p:nvGrpSpPr>
          <p:cNvPr id="405" name="Google Shape;405;p40"/>
          <p:cNvGrpSpPr/>
          <p:nvPr/>
        </p:nvGrpSpPr>
        <p:grpSpPr>
          <a:xfrm rot="-997202">
            <a:off x="6513213" y="-2389687"/>
            <a:ext cx="11085456" cy="8273027"/>
            <a:chOff x="32393" y="-563902"/>
            <a:chExt cx="10959900" cy="7532100"/>
          </a:xfrm>
        </p:grpSpPr>
        <p:sp>
          <p:nvSpPr>
            <p:cNvPr id="406" name="Google Shape;406;p40"/>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07" name="Google Shape;407;p40"/>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08" name="Google Shape;408;p40"/>
          <p:cNvCxnSpPr/>
          <p:nvPr/>
        </p:nvCxnSpPr>
        <p:spPr>
          <a:xfrm>
            <a:off x="1129450" y="10694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409" name="Google Shape;409;p40"/>
          <p:cNvCxnSpPr/>
          <p:nvPr/>
        </p:nvCxnSpPr>
        <p:spPr>
          <a:xfrm>
            <a:off x="668375" y="1069400"/>
            <a:ext cx="523200" cy="0"/>
          </a:xfrm>
          <a:prstGeom prst="straightConnector1">
            <a:avLst/>
          </a:prstGeom>
          <a:noFill/>
          <a:ln w="76200" cap="flat" cmpd="sng">
            <a:solidFill>
              <a:srgbClr val="FFE607"/>
            </a:solidFill>
            <a:prstDash val="solid"/>
            <a:round/>
            <a:headEnd type="none" w="med" len="med"/>
            <a:tailEnd type="none" w="med" len="med"/>
          </a:ln>
        </p:spPr>
      </p:cxnSp>
      <p:sp>
        <p:nvSpPr>
          <p:cNvPr id="410" name="Google Shape;410;p40"/>
          <p:cNvSpPr/>
          <p:nvPr/>
        </p:nvSpPr>
        <p:spPr>
          <a:xfrm>
            <a:off x="382650" y="1379050"/>
            <a:ext cx="3888600" cy="32841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11" name="Google Shape;411;p40"/>
          <p:cNvPicPr preferRelativeResize="0"/>
          <p:nvPr/>
        </p:nvPicPr>
        <p:blipFill>
          <a:blip r:embed="rId3">
            <a:alphaModFix/>
          </a:blip>
          <a:stretch>
            <a:fillRect/>
          </a:stretch>
        </p:blipFill>
        <p:spPr>
          <a:xfrm>
            <a:off x="4547275" y="1379050"/>
            <a:ext cx="4208826" cy="3284099"/>
          </a:xfrm>
          <a:prstGeom prst="rect">
            <a:avLst/>
          </a:prstGeom>
          <a:noFill/>
          <a:ln w="38100" cap="flat" cmpd="sng">
            <a:solidFill>
              <a:srgbClr val="FFFFFF"/>
            </a:solidFill>
            <a:prstDash val="solid"/>
            <a:round/>
            <a:headEnd type="none" w="sm" len="sm"/>
            <a:tailEnd type="none" w="sm" len="sm"/>
          </a:ln>
        </p:spPr>
      </p:pic>
      <p:sp>
        <p:nvSpPr>
          <p:cNvPr id="412" name="Google Shape;412;p40"/>
          <p:cNvSpPr txBox="1"/>
          <p:nvPr/>
        </p:nvSpPr>
        <p:spPr>
          <a:xfrm>
            <a:off x="450050" y="1474475"/>
            <a:ext cx="3718200" cy="3118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No high leverage points</a:t>
            </a:r>
            <a:endParaRPr>
              <a:solidFill>
                <a:srgbClr val="FEFEFE"/>
              </a:solidFill>
              <a:latin typeface="Lato"/>
              <a:ea typeface="Lato"/>
              <a:cs typeface="Lato"/>
              <a:sym typeface="Lato"/>
            </a:endParaRPr>
          </a:p>
          <a:p>
            <a:pPr marL="457200" lvl="0" indent="0" algn="l" rtl="0">
              <a:spcBef>
                <a:spcPts val="0"/>
              </a:spcBef>
              <a:spcAft>
                <a:spcPts val="0"/>
              </a:spcAft>
              <a:buNone/>
            </a:pPr>
            <a:endParaRPr>
              <a:solidFill>
                <a:srgbClr val="FEFEFE"/>
              </a:solidFill>
              <a:latin typeface="Lato"/>
              <a:ea typeface="Lato"/>
              <a:cs typeface="Lato"/>
              <a:sym typeface="Lato"/>
            </a:endParaRPr>
          </a:p>
          <a:p>
            <a:pPr marL="457200" lvl="0"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Added a crime category variable</a:t>
            </a:r>
            <a:endParaRPr>
              <a:solidFill>
                <a:srgbClr val="FEFEFE"/>
              </a:solidFill>
              <a:latin typeface="Lato"/>
              <a:ea typeface="Lato"/>
              <a:cs typeface="Lato"/>
              <a:sym typeface="Lato"/>
            </a:endParaRPr>
          </a:p>
          <a:p>
            <a:pPr marL="914400" lvl="1"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0 &lt;- safe county</a:t>
            </a:r>
            <a:endParaRPr>
              <a:solidFill>
                <a:srgbClr val="FEFEFE"/>
              </a:solidFill>
              <a:latin typeface="Lato"/>
              <a:ea typeface="Lato"/>
              <a:cs typeface="Lato"/>
              <a:sym typeface="Lato"/>
            </a:endParaRPr>
          </a:p>
          <a:p>
            <a:pPr marL="914400" lvl="1"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1 &lt;- unsafe </a:t>
            </a:r>
            <a:endParaRPr>
              <a:solidFill>
                <a:srgbClr val="FEFEFE"/>
              </a:solidFill>
              <a:latin typeface="Lato"/>
              <a:ea typeface="Lato"/>
              <a:cs typeface="Lato"/>
              <a:sym typeface="Lato"/>
            </a:endParaRPr>
          </a:p>
          <a:p>
            <a:pPr marL="0" lvl="0" indent="0" algn="l" rtl="0">
              <a:spcBef>
                <a:spcPts val="0"/>
              </a:spcBef>
              <a:spcAft>
                <a:spcPts val="0"/>
              </a:spcAft>
              <a:buNone/>
            </a:pPr>
            <a:endParaRPr>
              <a:solidFill>
                <a:srgbClr val="FEFEFE"/>
              </a:solidFill>
              <a:latin typeface="Lato"/>
              <a:ea typeface="Lato"/>
              <a:cs typeface="Lato"/>
              <a:sym typeface="Lato"/>
            </a:endParaRPr>
          </a:p>
          <a:p>
            <a:pPr marL="0" lvl="0" indent="0" algn="l" rtl="0">
              <a:spcBef>
                <a:spcPts val="0"/>
              </a:spcBef>
              <a:spcAft>
                <a:spcPts val="0"/>
              </a:spcAft>
              <a:buNone/>
            </a:pPr>
            <a:endParaRPr>
              <a:solidFill>
                <a:srgbClr val="FEFEFE"/>
              </a:solidFill>
              <a:latin typeface="Lato"/>
              <a:ea typeface="Lato"/>
              <a:cs typeface="Lato"/>
              <a:sym typeface="Lato"/>
            </a:endParaRPr>
          </a:p>
          <a:p>
            <a:pPr marL="0" lvl="0" indent="0" algn="l" rtl="0">
              <a:spcBef>
                <a:spcPts val="0"/>
              </a:spcBef>
              <a:spcAft>
                <a:spcPts val="0"/>
              </a:spcAft>
              <a:buNone/>
            </a:pPr>
            <a:endParaRPr>
              <a:solidFill>
                <a:srgbClr val="FEFEFE"/>
              </a:solidFill>
              <a:latin typeface="Lato"/>
              <a:ea typeface="Lato"/>
              <a:cs typeface="Lato"/>
              <a:sym typeface="Lato"/>
            </a:endParaRPr>
          </a:p>
          <a:p>
            <a:pPr marL="0" lvl="0" indent="0" algn="l" rtl="0">
              <a:spcBef>
                <a:spcPts val="0"/>
              </a:spcBef>
              <a:spcAft>
                <a:spcPts val="0"/>
              </a:spcAft>
              <a:buNone/>
            </a:pPr>
            <a:endParaRPr>
              <a:solidFill>
                <a:srgbClr val="FEFEFE"/>
              </a:solidFill>
              <a:latin typeface="Lato"/>
              <a:ea typeface="Lato"/>
              <a:cs typeface="Lato"/>
              <a:sym typeface="Lato"/>
            </a:endParaRPr>
          </a:p>
          <a:p>
            <a:pPr marL="0" lvl="0" indent="0" algn="l" rtl="0">
              <a:spcBef>
                <a:spcPts val="0"/>
              </a:spcBef>
              <a:spcAft>
                <a:spcPts val="0"/>
              </a:spcAft>
              <a:buNone/>
            </a:pPr>
            <a:endParaRPr>
              <a:solidFill>
                <a:srgbClr val="FEFEFE"/>
              </a:solidFill>
              <a:latin typeface="Lato"/>
              <a:ea typeface="Lato"/>
              <a:cs typeface="Lato"/>
              <a:sym typeface="Lato"/>
            </a:endParaRPr>
          </a:p>
          <a:p>
            <a:pPr marL="457200" lvl="0"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Split our data into train and test sets using an 80/20 split</a:t>
            </a:r>
            <a:endParaRPr>
              <a:solidFill>
                <a:srgbClr val="FEFEFE"/>
              </a:solidFill>
              <a:latin typeface="Lato"/>
              <a:ea typeface="Lato"/>
              <a:cs typeface="Lato"/>
              <a:sym typeface="Lato"/>
            </a:endParaRPr>
          </a:p>
        </p:txBody>
      </p:sp>
      <p:pic>
        <p:nvPicPr>
          <p:cNvPr id="413" name="Google Shape;413;p40"/>
          <p:cNvPicPr preferRelativeResize="0"/>
          <p:nvPr/>
        </p:nvPicPr>
        <p:blipFill>
          <a:blip r:embed="rId4">
            <a:alphaModFix/>
          </a:blip>
          <a:stretch>
            <a:fillRect/>
          </a:stretch>
        </p:blipFill>
        <p:spPr>
          <a:xfrm>
            <a:off x="507675" y="2848800"/>
            <a:ext cx="3638550" cy="54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CLASSIFICATION</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419" name="Google Shape;41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grpSp>
        <p:nvGrpSpPr>
          <p:cNvPr id="420" name="Google Shape;420;p41"/>
          <p:cNvGrpSpPr/>
          <p:nvPr/>
        </p:nvGrpSpPr>
        <p:grpSpPr>
          <a:xfrm rot="-997202">
            <a:off x="6513213" y="-2389687"/>
            <a:ext cx="11085456" cy="8273027"/>
            <a:chOff x="32393" y="-563902"/>
            <a:chExt cx="10959900" cy="7532100"/>
          </a:xfrm>
        </p:grpSpPr>
        <p:sp>
          <p:nvSpPr>
            <p:cNvPr id="421" name="Google Shape;421;p41"/>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22" name="Google Shape;422;p41"/>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23" name="Google Shape;423;p41"/>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sp>
        <p:nvSpPr>
          <p:cNvPr id="424" name="Google Shape;424;p41"/>
          <p:cNvSpPr/>
          <p:nvPr/>
        </p:nvSpPr>
        <p:spPr>
          <a:xfrm>
            <a:off x="322150" y="1332400"/>
            <a:ext cx="8586300" cy="3276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25" name="Google Shape;425;p41"/>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pic>
        <p:nvPicPr>
          <p:cNvPr id="426" name="Google Shape;426;p41"/>
          <p:cNvPicPr preferRelativeResize="0"/>
          <p:nvPr/>
        </p:nvPicPr>
        <p:blipFill>
          <a:blip r:embed="rId3">
            <a:alphaModFix/>
          </a:blip>
          <a:stretch>
            <a:fillRect/>
          </a:stretch>
        </p:blipFill>
        <p:spPr>
          <a:xfrm>
            <a:off x="1191575" y="1956200"/>
            <a:ext cx="6946349" cy="2469813"/>
          </a:xfrm>
          <a:prstGeom prst="rect">
            <a:avLst/>
          </a:prstGeom>
          <a:noFill/>
          <a:ln>
            <a:noFill/>
          </a:ln>
        </p:spPr>
      </p:pic>
      <p:sp>
        <p:nvSpPr>
          <p:cNvPr id="427" name="Google Shape;427;p41"/>
          <p:cNvSpPr txBox="1"/>
          <p:nvPr/>
        </p:nvSpPr>
        <p:spPr>
          <a:xfrm>
            <a:off x="668375" y="1409163"/>
            <a:ext cx="6758100" cy="2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000">
                <a:solidFill>
                  <a:schemeClr val="lt1"/>
                </a:solidFill>
                <a:latin typeface="Proxima Nova"/>
                <a:ea typeface="Proxima Nova"/>
                <a:cs typeface="Proxima Nova"/>
                <a:sym typeface="Proxima Nova"/>
              </a:rPr>
              <a:t>AIC vs BIC subset selection</a:t>
            </a:r>
            <a:endParaRPr sz="20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CLASSIFICATION</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433" name="Google Shape;43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grpSp>
        <p:nvGrpSpPr>
          <p:cNvPr id="434" name="Google Shape;434;p42"/>
          <p:cNvGrpSpPr/>
          <p:nvPr/>
        </p:nvGrpSpPr>
        <p:grpSpPr>
          <a:xfrm rot="-997202">
            <a:off x="6513213" y="-2389687"/>
            <a:ext cx="11085456" cy="8273027"/>
            <a:chOff x="32393" y="-563902"/>
            <a:chExt cx="10959900" cy="7532100"/>
          </a:xfrm>
        </p:grpSpPr>
        <p:sp>
          <p:nvSpPr>
            <p:cNvPr id="435" name="Google Shape;435;p42"/>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36" name="Google Shape;436;p42"/>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37" name="Google Shape;437;p42"/>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438" name="Google Shape;438;p42"/>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439" name="Google Shape;439;p42"/>
          <p:cNvSpPr txBox="1"/>
          <p:nvPr/>
        </p:nvSpPr>
        <p:spPr>
          <a:xfrm>
            <a:off x="668375" y="1447913"/>
            <a:ext cx="6758100" cy="2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440" name="Google Shape;440;p42"/>
          <p:cNvSpPr/>
          <p:nvPr/>
        </p:nvSpPr>
        <p:spPr>
          <a:xfrm>
            <a:off x="278850" y="1332400"/>
            <a:ext cx="8586300" cy="3247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41" name="Google Shape;441;p42"/>
          <p:cNvPicPr preferRelativeResize="0"/>
          <p:nvPr/>
        </p:nvPicPr>
        <p:blipFill>
          <a:blip r:embed="rId3">
            <a:alphaModFix/>
          </a:blip>
          <a:stretch>
            <a:fillRect/>
          </a:stretch>
        </p:blipFill>
        <p:spPr>
          <a:xfrm>
            <a:off x="739376" y="2972125"/>
            <a:ext cx="7764926" cy="1381125"/>
          </a:xfrm>
          <a:prstGeom prst="rect">
            <a:avLst/>
          </a:prstGeom>
          <a:noFill/>
          <a:ln>
            <a:noFill/>
          </a:ln>
        </p:spPr>
      </p:pic>
      <p:sp>
        <p:nvSpPr>
          <p:cNvPr id="442" name="Google Shape;442;p42"/>
          <p:cNvSpPr txBox="1"/>
          <p:nvPr/>
        </p:nvSpPr>
        <p:spPr>
          <a:xfrm>
            <a:off x="739375" y="1538775"/>
            <a:ext cx="5925000" cy="1650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Cutoff = .5</a:t>
            </a:r>
            <a:endParaRPr sz="2400">
              <a:solidFill>
                <a:srgbClr val="FEFEFE"/>
              </a:solidFill>
              <a:latin typeface="Lato"/>
              <a:ea typeface="Lato"/>
              <a:cs typeface="Lato"/>
              <a:sym typeface="Lato"/>
            </a:endParaRPr>
          </a:p>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Knn produces lowest error rate</a:t>
            </a:r>
            <a:endParaRPr sz="2400">
              <a:solidFill>
                <a:srgbClr val="FEFEFE"/>
              </a:solidFill>
              <a:latin typeface="Lato"/>
              <a:ea typeface="Lato"/>
              <a:cs typeface="Lato"/>
              <a:sym typeface="Lato"/>
            </a:endParaRPr>
          </a:p>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Knn produces lowest type 2 error</a:t>
            </a:r>
            <a:endParaRPr sz="2400">
              <a:solidFill>
                <a:srgbClr val="FEFEFE"/>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46"/>
        <p:cNvGrpSpPr/>
        <p:nvPr/>
      </p:nvGrpSpPr>
      <p:grpSpPr>
        <a:xfrm>
          <a:off x="0" y="0"/>
          <a:ext cx="0" cy="0"/>
          <a:chOff x="0" y="0"/>
          <a:chExt cx="0" cy="0"/>
        </a:xfrm>
      </p:grpSpPr>
      <p:sp>
        <p:nvSpPr>
          <p:cNvPr id="447" name="Google Shape;447;p43"/>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CLASSIFICATION</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448" name="Google Shape;44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grpSp>
        <p:nvGrpSpPr>
          <p:cNvPr id="449" name="Google Shape;449;p43"/>
          <p:cNvGrpSpPr/>
          <p:nvPr/>
        </p:nvGrpSpPr>
        <p:grpSpPr>
          <a:xfrm rot="-997202">
            <a:off x="6513213" y="-2389687"/>
            <a:ext cx="11085456" cy="8273027"/>
            <a:chOff x="32393" y="-563902"/>
            <a:chExt cx="10959900" cy="7532100"/>
          </a:xfrm>
        </p:grpSpPr>
        <p:sp>
          <p:nvSpPr>
            <p:cNvPr id="450" name="Google Shape;450;p43"/>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51" name="Google Shape;451;p43"/>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52" name="Google Shape;452;p43"/>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453" name="Google Shape;453;p43"/>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454" name="Google Shape;454;p43"/>
          <p:cNvSpPr txBox="1"/>
          <p:nvPr/>
        </p:nvSpPr>
        <p:spPr>
          <a:xfrm>
            <a:off x="668375" y="1447913"/>
            <a:ext cx="6758100" cy="2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455" name="Google Shape;455;p43"/>
          <p:cNvSpPr/>
          <p:nvPr/>
        </p:nvSpPr>
        <p:spPr>
          <a:xfrm>
            <a:off x="278850" y="1332400"/>
            <a:ext cx="8586300" cy="3247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6" name="Google Shape;456;p43"/>
          <p:cNvSpPr txBox="1"/>
          <p:nvPr/>
        </p:nvSpPr>
        <p:spPr>
          <a:xfrm>
            <a:off x="739375" y="1538775"/>
            <a:ext cx="5925000" cy="1650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Cutoff = .4</a:t>
            </a:r>
            <a:endParaRPr sz="2400">
              <a:solidFill>
                <a:srgbClr val="FEFEFE"/>
              </a:solidFill>
              <a:latin typeface="Lato"/>
              <a:ea typeface="Lato"/>
              <a:cs typeface="Lato"/>
              <a:sym typeface="Lato"/>
            </a:endParaRPr>
          </a:p>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Knn still has lowest error rate</a:t>
            </a:r>
            <a:endParaRPr sz="2400">
              <a:solidFill>
                <a:srgbClr val="FEFEFE"/>
              </a:solidFill>
              <a:latin typeface="Lato"/>
              <a:ea typeface="Lato"/>
              <a:cs typeface="Lato"/>
              <a:sym typeface="Lato"/>
            </a:endParaRPr>
          </a:p>
          <a:p>
            <a:pPr marL="457200" lvl="0" indent="-381000" algn="l" rtl="0">
              <a:spcBef>
                <a:spcPts val="0"/>
              </a:spcBef>
              <a:spcAft>
                <a:spcPts val="0"/>
              </a:spcAft>
              <a:buClr>
                <a:srgbClr val="FEFEFE"/>
              </a:buClr>
              <a:buSzPts val="2400"/>
              <a:buFont typeface="Lato"/>
              <a:buChar char="●"/>
            </a:pPr>
            <a:r>
              <a:rPr lang="en-GB" sz="2400">
                <a:solidFill>
                  <a:srgbClr val="FEFEFE"/>
                </a:solidFill>
                <a:latin typeface="Lato"/>
                <a:ea typeface="Lato"/>
                <a:cs typeface="Lato"/>
                <a:sym typeface="Lato"/>
              </a:rPr>
              <a:t>LDA BIC has lowest type 2 error</a:t>
            </a:r>
            <a:endParaRPr sz="2400">
              <a:solidFill>
                <a:srgbClr val="FEFEFE"/>
              </a:solidFill>
              <a:latin typeface="Lato"/>
              <a:ea typeface="Lato"/>
              <a:cs typeface="Lato"/>
              <a:sym typeface="Lato"/>
            </a:endParaRPr>
          </a:p>
        </p:txBody>
      </p:sp>
      <p:pic>
        <p:nvPicPr>
          <p:cNvPr id="457" name="Google Shape;457;p43"/>
          <p:cNvPicPr preferRelativeResize="0"/>
          <p:nvPr/>
        </p:nvPicPr>
        <p:blipFill>
          <a:blip r:embed="rId3">
            <a:alphaModFix/>
          </a:blip>
          <a:stretch>
            <a:fillRect/>
          </a:stretch>
        </p:blipFill>
        <p:spPr>
          <a:xfrm>
            <a:off x="739375" y="2972125"/>
            <a:ext cx="7764924" cy="138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BACK TO BUSINESS</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463" name="Google Shape;46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grpSp>
        <p:nvGrpSpPr>
          <p:cNvPr id="464" name="Google Shape;464;p44"/>
          <p:cNvGrpSpPr/>
          <p:nvPr/>
        </p:nvGrpSpPr>
        <p:grpSpPr>
          <a:xfrm rot="-997202">
            <a:off x="6513213" y="-2389687"/>
            <a:ext cx="11085456" cy="8273027"/>
            <a:chOff x="32393" y="-563902"/>
            <a:chExt cx="10959900" cy="7532100"/>
          </a:xfrm>
        </p:grpSpPr>
        <p:sp>
          <p:nvSpPr>
            <p:cNvPr id="465" name="Google Shape;465;p44"/>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66" name="Google Shape;466;p44"/>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67" name="Google Shape;467;p44"/>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468" name="Google Shape;468;p44"/>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469" name="Google Shape;469;p44"/>
          <p:cNvSpPr/>
          <p:nvPr/>
        </p:nvSpPr>
        <p:spPr>
          <a:xfrm>
            <a:off x="245950" y="1332400"/>
            <a:ext cx="8586300" cy="31794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0" name="Google Shape;470;p44"/>
          <p:cNvSpPr txBox="1"/>
          <p:nvPr/>
        </p:nvSpPr>
        <p:spPr>
          <a:xfrm>
            <a:off x="540350" y="1580400"/>
            <a:ext cx="3696900" cy="1982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EFEFE"/>
              </a:buClr>
              <a:buSzPts val="1800"/>
              <a:buFont typeface="Lato"/>
              <a:buChar char="●"/>
            </a:pPr>
            <a:r>
              <a:rPr lang="en-GB" sz="1800">
                <a:solidFill>
                  <a:srgbClr val="FEFEFE"/>
                </a:solidFill>
                <a:latin typeface="Lato"/>
                <a:ea typeface="Lato"/>
                <a:cs typeface="Lato"/>
                <a:sym typeface="Lato"/>
              </a:rPr>
              <a:t>Florida</a:t>
            </a:r>
            <a:endParaRPr sz="1800">
              <a:solidFill>
                <a:srgbClr val="FEFEFE"/>
              </a:solidFill>
              <a:latin typeface="Lato"/>
              <a:ea typeface="Lato"/>
              <a:cs typeface="Lato"/>
              <a:sym typeface="Lato"/>
            </a:endParaRPr>
          </a:p>
          <a:p>
            <a:pPr marL="0" lvl="0" indent="0" algn="l" rtl="0">
              <a:spcBef>
                <a:spcPts val="0"/>
              </a:spcBef>
              <a:spcAft>
                <a:spcPts val="0"/>
              </a:spcAft>
              <a:buNone/>
            </a:pPr>
            <a:endParaRPr sz="1800">
              <a:solidFill>
                <a:srgbClr val="FEFEFE"/>
              </a:solidFill>
            </a:endParaRPr>
          </a:p>
          <a:p>
            <a:pPr marL="457200" lvl="0" indent="0" algn="l" rtl="0">
              <a:spcBef>
                <a:spcPts val="0"/>
              </a:spcBef>
              <a:spcAft>
                <a:spcPts val="0"/>
              </a:spcAft>
              <a:buNone/>
            </a:pPr>
            <a:endParaRPr sz="1800">
              <a:solidFill>
                <a:srgbClr val="FEFEFE"/>
              </a:solidFill>
            </a:endParaRPr>
          </a:p>
        </p:txBody>
      </p:sp>
      <p:sp>
        <p:nvSpPr>
          <p:cNvPr id="471" name="Google Shape;471;p44"/>
          <p:cNvSpPr txBox="1"/>
          <p:nvPr/>
        </p:nvSpPr>
        <p:spPr>
          <a:xfrm>
            <a:off x="4626700" y="1532388"/>
            <a:ext cx="3643200" cy="2078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EFEFE"/>
              </a:buClr>
              <a:buSzPts val="1800"/>
              <a:buFont typeface="Lato"/>
              <a:buChar char="●"/>
            </a:pPr>
            <a:r>
              <a:rPr lang="en-GB" sz="1800">
                <a:solidFill>
                  <a:srgbClr val="FEFEFE"/>
                </a:solidFill>
                <a:latin typeface="Lato"/>
                <a:ea typeface="Lato"/>
                <a:cs typeface="Lato"/>
                <a:sym typeface="Lato"/>
              </a:rPr>
              <a:t>Wisconsin</a:t>
            </a:r>
            <a:endParaRPr sz="1800">
              <a:solidFill>
                <a:srgbClr val="FEFEFE"/>
              </a:solidFill>
              <a:latin typeface="Lato"/>
              <a:ea typeface="Lato"/>
              <a:cs typeface="Lato"/>
              <a:sym typeface="Lato"/>
            </a:endParaRPr>
          </a:p>
          <a:p>
            <a:pPr marL="457200" lvl="0" indent="0" algn="l" rtl="0">
              <a:spcBef>
                <a:spcPts val="0"/>
              </a:spcBef>
              <a:spcAft>
                <a:spcPts val="0"/>
              </a:spcAft>
              <a:buNone/>
            </a:pPr>
            <a:endParaRPr/>
          </a:p>
        </p:txBody>
      </p:sp>
      <p:pic>
        <p:nvPicPr>
          <p:cNvPr id="472" name="Google Shape;472;p44"/>
          <p:cNvPicPr preferRelativeResize="0"/>
          <p:nvPr/>
        </p:nvPicPr>
        <p:blipFill>
          <a:blip r:embed="rId3">
            <a:alphaModFix/>
          </a:blip>
          <a:stretch>
            <a:fillRect/>
          </a:stretch>
        </p:blipFill>
        <p:spPr>
          <a:xfrm>
            <a:off x="540350" y="2046725"/>
            <a:ext cx="3862400" cy="1320875"/>
          </a:xfrm>
          <a:prstGeom prst="rect">
            <a:avLst/>
          </a:prstGeom>
          <a:noFill/>
          <a:ln>
            <a:noFill/>
          </a:ln>
        </p:spPr>
      </p:pic>
      <p:pic>
        <p:nvPicPr>
          <p:cNvPr id="473" name="Google Shape;473;p44"/>
          <p:cNvPicPr preferRelativeResize="0"/>
          <p:nvPr/>
        </p:nvPicPr>
        <p:blipFill>
          <a:blip r:embed="rId4">
            <a:alphaModFix/>
          </a:blip>
          <a:stretch>
            <a:fillRect/>
          </a:stretch>
        </p:blipFill>
        <p:spPr>
          <a:xfrm>
            <a:off x="4626700" y="2031325"/>
            <a:ext cx="3862400" cy="1351675"/>
          </a:xfrm>
          <a:prstGeom prst="rect">
            <a:avLst/>
          </a:prstGeom>
          <a:noFill/>
          <a:ln>
            <a:noFill/>
          </a:ln>
        </p:spPr>
      </p:pic>
      <p:sp>
        <p:nvSpPr>
          <p:cNvPr id="474" name="Google Shape;474;p44"/>
          <p:cNvSpPr txBox="1"/>
          <p:nvPr/>
        </p:nvSpPr>
        <p:spPr>
          <a:xfrm>
            <a:off x="165450" y="3468100"/>
            <a:ext cx="8307000" cy="1457400"/>
          </a:xfrm>
          <a:prstGeom prst="rect">
            <a:avLst/>
          </a:prstGeom>
          <a:noFill/>
          <a:ln>
            <a:noFill/>
          </a:ln>
        </p:spPr>
        <p:txBody>
          <a:bodyPr spcFirstLastPara="1" wrap="square" lIns="91425" tIns="91425" rIns="91425" bIns="91425" anchor="t" anchorCtr="0">
            <a:noAutofit/>
          </a:bodyPr>
          <a:lstStyle/>
          <a:p>
            <a:pPr marL="4572000" lvl="0" indent="0" algn="l" rtl="0">
              <a:spcBef>
                <a:spcPts val="0"/>
              </a:spcBef>
              <a:spcAft>
                <a:spcPts val="0"/>
              </a:spcAft>
              <a:buNone/>
            </a:pPr>
            <a:r>
              <a:rPr lang="en-GB">
                <a:solidFill>
                  <a:srgbClr val="FEFEFE"/>
                </a:solidFill>
                <a:latin typeface="Lato"/>
                <a:ea typeface="Lato"/>
                <a:cs typeface="Lato"/>
                <a:sym typeface="Lato"/>
              </a:rPr>
              <a:t>(QDA methods had high type 2 error rates, so we chose not look at this.)</a:t>
            </a:r>
            <a:endParaRPr>
              <a:solidFill>
                <a:srgbClr val="FEFEFE"/>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78"/>
        <p:cNvGrpSpPr/>
        <p:nvPr/>
      </p:nvGrpSpPr>
      <p:grpSpPr>
        <a:xfrm>
          <a:off x="0" y="0"/>
          <a:ext cx="0" cy="0"/>
          <a:chOff x="0" y="0"/>
          <a:chExt cx="0" cy="0"/>
        </a:xfrm>
      </p:grpSpPr>
      <p:sp>
        <p:nvSpPr>
          <p:cNvPr id="479" name="Google Shape;479;p45"/>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CONCLUSION</a:t>
            </a:r>
            <a:endParaRPr sz="4000">
              <a:solidFill>
                <a:srgbClr val="FFFFFF"/>
              </a:solidFill>
              <a:latin typeface="Proxima Nova"/>
              <a:ea typeface="Proxima Nova"/>
              <a:cs typeface="Proxima Nova"/>
              <a:sym typeface="Proxima Nova"/>
            </a:endParaRPr>
          </a:p>
        </p:txBody>
      </p:sp>
      <p:sp>
        <p:nvSpPr>
          <p:cNvPr id="480" name="Google Shape;48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grpSp>
        <p:nvGrpSpPr>
          <p:cNvPr id="481" name="Google Shape;481;p45"/>
          <p:cNvGrpSpPr/>
          <p:nvPr/>
        </p:nvGrpSpPr>
        <p:grpSpPr>
          <a:xfrm rot="5400000">
            <a:off x="1982420" y="4695705"/>
            <a:ext cx="12904200" cy="2707500"/>
            <a:chOff x="-3422445" y="3316180"/>
            <a:chExt cx="12904200" cy="2707500"/>
          </a:xfrm>
        </p:grpSpPr>
        <p:sp>
          <p:nvSpPr>
            <p:cNvPr id="482" name="Google Shape;482;p45"/>
            <p:cNvSpPr/>
            <p:nvPr/>
          </p:nvSpPr>
          <p:spPr>
            <a:xfrm rot="-515281">
              <a:off x="-3436293" y="4277324"/>
              <a:ext cx="12931897" cy="78521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83" name="Google Shape;483;p45"/>
            <p:cNvSpPr txBox="1"/>
            <p:nvPr/>
          </p:nvSpPr>
          <p:spPr>
            <a:xfrm>
              <a:off x="2544450" y="4225875"/>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grpSp>
        <p:nvGrpSpPr>
          <p:cNvPr id="484" name="Google Shape;484;p45"/>
          <p:cNvGrpSpPr/>
          <p:nvPr/>
        </p:nvGrpSpPr>
        <p:grpSpPr>
          <a:xfrm rot="-2074708">
            <a:off x="3799480" y="2571908"/>
            <a:ext cx="12931019" cy="785974"/>
            <a:chOff x="-3124953" y="4096187"/>
            <a:chExt cx="12931800" cy="723300"/>
          </a:xfrm>
        </p:grpSpPr>
        <p:sp>
          <p:nvSpPr>
            <p:cNvPr id="485" name="Google Shape;485;p45"/>
            <p:cNvSpPr/>
            <p:nvPr/>
          </p:nvSpPr>
          <p:spPr>
            <a:xfrm>
              <a:off x="-3124953" y="4096187"/>
              <a:ext cx="12931800" cy="723300"/>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486" name="Google Shape;486;p45"/>
            <p:cNvSpPr txBox="1"/>
            <p:nvPr/>
          </p:nvSpPr>
          <p:spPr>
            <a:xfrm>
              <a:off x="2544450" y="4225875"/>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487" name="Google Shape;487;p45"/>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488" name="Google Shape;488;p45"/>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pic>
        <p:nvPicPr>
          <p:cNvPr id="489" name="Google Shape;489;p45"/>
          <p:cNvPicPr preferRelativeResize="0"/>
          <p:nvPr/>
        </p:nvPicPr>
        <p:blipFill>
          <a:blip r:embed="rId3">
            <a:alphaModFix/>
          </a:blip>
          <a:stretch>
            <a:fillRect/>
          </a:stretch>
        </p:blipFill>
        <p:spPr>
          <a:xfrm>
            <a:off x="311700" y="1283788"/>
            <a:ext cx="6647000" cy="914400"/>
          </a:xfrm>
          <a:prstGeom prst="rect">
            <a:avLst/>
          </a:prstGeom>
          <a:noFill/>
          <a:ln>
            <a:noFill/>
          </a:ln>
        </p:spPr>
      </p:pic>
      <p:sp>
        <p:nvSpPr>
          <p:cNvPr id="490" name="Google Shape;490;p45"/>
          <p:cNvSpPr/>
          <p:nvPr/>
        </p:nvSpPr>
        <p:spPr>
          <a:xfrm>
            <a:off x="338800" y="2435175"/>
            <a:ext cx="6592800" cy="19956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1" name="Google Shape;491;p45"/>
          <p:cNvSpPr txBox="1">
            <a:spLocks noGrp="1"/>
          </p:cNvSpPr>
          <p:nvPr>
            <p:ph type="body" idx="1"/>
          </p:nvPr>
        </p:nvSpPr>
        <p:spPr>
          <a:xfrm>
            <a:off x="387250" y="2456800"/>
            <a:ext cx="6304200" cy="110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EFEFE"/>
              </a:buClr>
              <a:buSzPts val="1800"/>
              <a:buFont typeface="Lato"/>
              <a:buChar char="●"/>
            </a:pPr>
            <a:r>
              <a:rPr lang="en-GB">
                <a:solidFill>
                  <a:srgbClr val="FEFEFE"/>
                </a:solidFill>
                <a:latin typeface="Lato"/>
                <a:ea typeface="Lato"/>
                <a:cs typeface="Lato"/>
                <a:sym typeface="Lato"/>
              </a:rPr>
              <a:t>There are no safe locations in Wisconsin</a:t>
            </a:r>
            <a:endParaRPr>
              <a:solidFill>
                <a:srgbClr val="FEFEFE"/>
              </a:solidFill>
              <a:latin typeface="Lato"/>
              <a:ea typeface="Lato"/>
              <a:cs typeface="Lato"/>
              <a:sym typeface="Lato"/>
            </a:endParaRPr>
          </a:p>
          <a:p>
            <a:pPr marL="457200" lvl="0" indent="-342900" algn="l" rtl="0">
              <a:spcBef>
                <a:spcPts val="0"/>
              </a:spcBef>
              <a:spcAft>
                <a:spcPts val="0"/>
              </a:spcAft>
              <a:buClr>
                <a:srgbClr val="FEFEFE"/>
              </a:buClr>
              <a:buSzPts val="1800"/>
              <a:buFont typeface="Lato"/>
              <a:buChar char="●"/>
            </a:pPr>
            <a:r>
              <a:rPr lang="en-GB">
                <a:solidFill>
                  <a:srgbClr val="FEFEFE"/>
                </a:solidFill>
                <a:latin typeface="Lato"/>
                <a:ea typeface="Lato"/>
                <a:cs typeface="Lato"/>
                <a:sym typeface="Lato"/>
              </a:rPr>
              <a:t>2 potential locations in Florida</a:t>
            </a:r>
            <a:endParaRPr>
              <a:solidFill>
                <a:srgbClr val="FEFEFE"/>
              </a:solidFill>
              <a:latin typeface="Lato"/>
              <a:ea typeface="Lato"/>
              <a:cs typeface="Lato"/>
              <a:sym typeface="Lato"/>
            </a:endParaRPr>
          </a:p>
          <a:p>
            <a:pPr marL="914400" lvl="1" indent="-330200" algn="l" rtl="0">
              <a:spcBef>
                <a:spcPts val="0"/>
              </a:spcBef>
              <a:spcAft>
                <a:spcPts val="0"/>
              </a:spcAft>
              <a:buClr>
                <a:srgbClr val="FEFEFE"/>
              </a:buClr>
              <a:buSzPts val="1600"/>
              <a:buFont typeface="Lato"/>
              <a:buChar char="○"/>
            </a:pPr>
            <a:r>
              <a:rPr lang="en-GB" sz="1600">
                <a:solidFill>
                  <a:srgbClr val="FEFEFE"/>
                </a:solidFill>
                <a:latin typeface="Lato"/>
                <a:ea typeface="Lato"/>
                <a:cs typeface="Lato"/>
                <a:sym typeface="Lato"/>
              </a:rPr>
              <a:t>Ultimately we chose Dixie, Florida. When the cutoff is decreased from .5 to .4, Dixie is the only city that continues to meet the constraints set and, therefore, it is considered more safe. </a:t>
            </a:r>
            <a:endParaRPr sz="1600">
              <a:solidFill>
                <a:srgbClr val="FEFEFE"/>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495"/>
        <p:cNvGrpSpPr/>
        <p:nvPr/>
      </p:nvGrpSpPr>
      <p:grpSpPr>
        <a:xfrm>
          <a:off x="0" y="0"/>
          <a:ext cx="0" cy="0"/>
          <a:chOff x="0" y="0"/>
          <a:chExt cx="0" cy="0"/>
        </a:xfrm>
      </p:grpSpPr>
      <p:sp>
        <p:nvSpPr>
          <p:cNvPr id="496" name="Google Shape;496;p46"/>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CONCLUSION</a:t>
            </a:r>
            <a:endParaRPr sz="4000">
              <a:solidFill>
                <a:srgbClr val="FFFFFF"/>
              </a:solidFill>
              <a:latin typeface="Proxima Nova"/>
              <a:ea typeface="Proxima Nova"/>
              <a:cs typeface="Proxima Nova"/>
              <a:sym typeface="Proxima Nova"/>
            </a:endParaRPr>
          </a:p>
        </p:txBody>
      </p:sp>
      <p:sp>
        <p:nvSpPr>
          <p:cNvPr id="497" name="Google Shape;49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grpSp>
        <p:nvGrpSpPr>
          <p:cNvPr id="498" name="Google Shape;498;p46"/>
          <p:cNvGrpSpPr/>
          <p:nvPr/>
        </p:nvGrpSpPr>
        <p:grpSpPr>
          <a:xfrm rot="5400000">
            <a:off x="1982420" y="4695705"/>
            <a:ext cx="12904200" cy="2707500"/>
            <a:chOff x="-3422445" y="3316180"/>
            <a:chExt cx="12904200" cy="2707500"/>
          </a:xfrm>
        </p:grpSpPr>
        <p:sp>
          <p:nvSpPr>
            <p:cNvPr id="499" name="Google Shape;499;p46"/>
            <p:cNvSpPr/>
            <p:nvPr/>
          </p:nvSpPr>
          <p:spPr>
            <a:xfrm rot="-515281">
              <a:off x="-3436293" y="4277324"/>
              <a:ext cx="12931897" cy="78521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500" name="Google Shape;500;p46"/>
            <p:cNvSpPr txBox="1"/>
            <p:nvPr/>
          </p:nvSpPr>
          <p:spPr>
            <a:xfrm>
              <a:off x="2544450" y="4225875"/>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grpSp>
        <p:nvGrpSpPr>
          <p:cNvPr id="501" name="Google Shape;501;p46"/>
          <p:cNvGrpSpPr/>
          <p:nvPr/>
        </p:nvGrpSpPr>
        <p:grpSpPr>
          <a:xfrm rot="-2074708">
            <a:off x="3799480" y="2571908"/>
            <a:ext cx="12931019" cy="785974"/>
            <a:chOff x="-3124953" y="4096187"/>
            <a:chExt cx="12931800" cy="723300"/>
          </a:xfrm>
        </p:grpSpPr>
        <p:sp>
          <p:nvSpPr>
            <p:cNvPr id="502" name="Google Shape;502;p46"/>
            <p:cNvSpPr/>
            <p:nvPr/>
          </p:nvSpPr>
          <p:spPr>
            <a:xfrm>
              <a:off x="-3124953" y="4096187"/>
              <a:ext cx="12931800" cy="723300"/>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503" name="Google Shape;503;p46"/>
            <p:cNvSpPr txBox="1"/>
            <p:nvPr/>
          </p:nvSpPr>
          <p:spPr>
            <a:xfrm>
              <a:off x="2544450" y="4225875"/>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504" name="Google Shape;504;p46"/>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505" name="Google Shape;505;p46"/>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pic>
        <p:nvPicPr>
          <p:cNvPr id="506" name="Google Shape;506;p46" descr="See the source image"/>
          <p:cNvPicPr preferRelativeResize="0"/>
          <p:nvPr/>
        </p:nvPicPr>
        <p:blipFill>
          <a:blip r:embed="rId3">
            <a:alphaModFix/>
          </a:blip>
          <a:stretch>
            <a:fillRect/>
          </a:stretch>
        </p:blipFill>
        <p:spPr>
          <a:xfrm>
            <a:off x="2990950" y="1317198"/>
            <a:ext cx="3588307" cy="3295376"/>
          </a:xfrm>
          <a:prstGeom prst="rect">
            <a:avLst/>
          </a:prstGeom>
          <a:noFill/>
          <a:ln>
            <a:noFill/>
          </a:ln>
        </p:spPr>
      </p:pic>
      <p:sp>
        <p:nvSpPr>
          <p:cNvPr id="507" name="Google Shape;507;p46"/>
          <p:cNvSpPr/>
          <p:nvPr/>
        </p:nvSpPr>
        <p:spPr>
          <a:xfrm rot="1190356">
            <a:off x="2272126" y="2428827"/>
            <a:ext cx="1858080" cy="285834"/>
          </a:xfrm>
          <a:prstGeom prst="rightArrow">
            <a:avLst>
              <a:gd name="adj1" fmla="val 50000"/>
              <a:gd name="adj2" fmla="val 50000"/>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46"/>
          <p:cNvPicPr preferRelativeResize="0"/>
          <p:nvPr/>
        </p:nvPicPr>
        <p:blipFill>
          <a:blip r:embed="rId4">
            <a:alphaModFix/>
          </a:blip>
          <a:stretch>
            <a:fillRect/>
          </a:stretch>
        </p:blipFill>
        <p:spPr>
          <a:xfrm>
            <a:off x="470525" y="1456850"/>
            <a:ext cx="2193626" cy="1371026"/>
          </a:xfrm>
          <a:prstGeom prst="rect">
            <a:avLst/>
          </a:prstGeom>
          <a:noFill/>
          <a:ln>
            <a:noFill/>
          </a:ln>
        </p:spPr>
      </p:pic>
      <p:sp>
        <p:nvSpPr>
          <p:cNvPr id="509" name="Google Shape;509;p46"/>
          <p:cNvSpPr/>
          <p:nvPr/>
        </p:nvSpPr>
        <p:spPr>
          <a:xfrm>
            <a:off x="3803475" y="1896075"/>
            <a:ext cx="1126927" cy="3163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Lato"/>
              </a:rPr>
              <a:t>DIXIE</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BUSINESS CONTEXT</a:t>
            </a:r>
            <a:endParaRPr sz="4000">
              <a:solidFill>
                <a:srgbClr val="FFFFFF"/>
              </a:solidFill>
              <a:latin typeface="Proxima Nova"/>
              <a:ea typeface="Proxima Nova"/>
              <a:cs typeface="Proxima Nova"/>
              <a:sym typeface="Proxima Nova"/>
            </a:endParaRPr>
          </a:p>
        </p:txBody>
      </p:sp>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grpSp>
        <p:nvGrpSpPr>
          <p:cNvPr id="132" name="Google Shape;132;p20"/>
          <p:cNvGrpSpPr/>
          <p:nvPr/>
        </p:nvGrpSpPr>
        <p:grpSpPr>
          <a:xfrm rot="-997202">
            <a:off x="6513213" y="-2389687"/>
            <a:ext cx="11085456" cy="8273027"/>
            <a:chOff x="32393" y="-563902"/>
            <a:chExt cx="10959900" cy="7532100"/>
          </a:xfrm>
        </p:grpSpPr>
        <p:sp>
          <p:nvSpPr>
            <p:cNvPr id="133" name="Google Shape;133;p20"/>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34" name="Google Shape;134;p20"/>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35" name="Google Shape;135;p20"/>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36" name="Google Shape;136;p20"/>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37" name="Google Shape;137;p20"/>
          <p:cNvSpPr/>
          <p:nvPr/>
        </p:nvSpPr>
        <p:spPr>
          <a:xfrm>
            <a:off x="382650" y="1379050"/>
            <a:ext cx="8378700" cy="3433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138" name="Google Shape;138;p20"/>
          <p:cNvSpPr txBox="1"/>
          <p:nvPr/>
        </p:nvSpPr>
        <p:spPr>
          <a:xfrm>
            <a:off x="559350" y="1434600"/>
            <a:ext cx="8025300" cy="1059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Team Eta wants to open our own diamond storage facility. But the question is, where should we open it?</a:t>
            </a:r>
            <a:endParaRPr sz="600">
              <a:solidFill>
                <a:srgbClr val="FFFFFF"/>
              </a:solidFill>
              <a:latin typeface="Lato"/>
              <a:ea typeface="Lato"/>
              <a:cs typeface="Lato"/>
              <a:sym typeface="Lato"/>
            </a:endParaRPr>
          </a:p>
          <a:p>
            <a:pPr marL="457200" lvl="0" indent="-330200" algn="l" rtl="0">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Crime has a large impact on businesses when considering total annual losses from shrinkage (theft) among other losses like armed robbery, fraud or vandalism.  </a:t>
            </a:r>
            <a:endParaRPr sz="600">
              <a:solidFill>
                <a:srgbClr val="FFFFFF"/>
              </a:solidFill>
              <a:latin typeface="Lato"/>
              <a:ea typeface="Lato"/>
              <a:cs typeface="Lato"/>
              <a:sym typeface="Lato"/>
            </a:endParaRPr>
          </a:p>
          <a:p>
            <a:pPr marL="457200" lvl="0" indent="-330200" algn="l" rtl="0">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Businesses located  in areas considered “high crime” can cause severe reductions in revenues because customers are frightened of the environment, whether it be a large retail chain or a small family-owned store. </a:t>
            </a:r>
            <a:endParaRPr sz="1600">
              <a:solidFill>
                <a:srgbClr val="FFFFFF"/>
              </a:solidFill>
              <a:latin typeface="Lato"/>
              <a:ea typeface="Lato"/>
              <a:cs typeface="Lato"/>
              <a:sym typeface="Lato"/>
            </a:endParaRPr>
          </a:p>
          <a:p>
            <a:pPr marL="457200" lvl="0" indent="-330200" algn="l" rtl="0">
              <a:lnSpc>
                <a:spcPct val="115000"/>
              </a:lnSpc>
              <a:spcBef>
                <a:spcPts val="0"/>
              </a:spcBef>
              <a:spcAft>
                <a:spcPts val="0"/>
              </a:spcAft>
              <a:buClr>
                <a:srgbClr val="FFFFFF"/>
              </a:buClr>
              <a:buSzPts val="1600"/>
              <a:buFont typeface="Lato"/>
              <a:buChar char="●"/>
            </a:pPr>
            <a:r>
              <a:rPr lang="en-GB" sz="1600">
                <a:solidFill>
                  <a:srgbClr val="FFFFFF"/>
                </a:solidFill>
                <a:latin typeface="Lato"/>
                <a:ea typeface="Lato"/>
                <a:cs typeface="Lato"/>
                <a:sym typeface="Lato"/>
              </a:rPr>
              <a:t>Our employer has the crime rate for 48 states, but doesn’t have the statistics for Florida or Wisconsin.</a:t>
            </a:r>
            <a:endParaRPr sz="1600">
              <a:solidFill>
                <a:srgbClr val="FFFFFF"/>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endParaRPr sz="600">
              <a:solidFill>
                <a:srgbClr val="FFFFFF"/>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GB" sz="1600">
                <a:solidFill>
                  <a:srgbClr val="FFFFFF"/>
                </a:solidFill>
                <a:latin typeface="Lato"/>
                <a:ea typeface="Lato"/>
                <a:cs typeface="Lato"/>
                <a:sym typeface="Lato"/>
              </a:rPr>
              <a:t>We were tasked with finding a point within the two missing states  in search of the safest place to start our fledgling business endeavor.</a:t>
            </a:r>
            <a:endParaRPr sz="160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513"/>
        <p:cNvGrpSpPr/>
        <p:nvPr/>
      </p:nvGrpSpPr>
      <p:grpSpPr>
        <a:xfrm>
          <a:off x="0" y="0"/>
          <a:ext cx="0" cy="0"/>
          <a:chOff x="0" y="0"/>
          <a:chExt cx="0" cy="0"/>
        </a:xfrm>
      </p:grpSpPr>
      <p:sp>
        <p:nvSpPr>
          <p:cNvPr id="514" name="Google Shape;514;p47"/>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Dixie Variables</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515" name="Google Shape;51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grpSp>
        <p:nvGrpSpPr>
          <p:cNvPr id="516" name="Google Shape;516;p47"/>
          <p:cNvGrpSpPr/>
          <p:nvPr/>
        </p:nvGrpSpPr>
        <p:grpSpPr>
          <a:xfrm rot="-997202">
            <a:off x="6513213" y="-2389687"/>
            <a:ext cx="11085456" cy="8273027"/>
            <a:chOff x="32393" y="-563902"/>
            <a:chExt cx="10959900" cy="7532100"/>
          </a:xfrm>
        </p:grpSpPr>
        <p:sp>
          <p:nvSpPr>
            <p:cNvPr id="517" name="Google Shape;517;p47"/>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518" name="Google Shape;518;p47"/>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519" name="Google Shape;519;p47"/>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520" name="Google Shape;520;p47"/>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521" name="Google Shape;521;p47"/>
          <p:cNvSpPr/>
          <p:nvPr/>
        </p:nvSpPr>
        <p:spPr>
          <a:xfrm>
            <a:off x="245950" y="1332400"/>
            <a:ext cx="8586300" cy="35931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522" name="Google Shape;522;p47"/>
          <p:cNvPicPr preferRelativeResize="0"/>
          <p:nvPr/>
        </p:nvPicPr>
        <p:blipFill>
          <a:blip r:embed="rId3">
            <a:alphaModFix/>
          </a:blip>
          <a:stretch>
            <a:fillRect/>
          </a:stretch>
        </p:blipFill>
        <p:spPr>
          <a:xfrm>
            <a:off x="455300" y="2377788"/>
            <a:ext cx="8167601" cy="150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526"/>
        <p:cNvGrpSpPr/>
        <p:nvPr/>
      </p:nvGrpSpPr>
      <p:grpSpPr>
        <a:xfrm>
          <a:off x="0" y="0"/>
          <a:ext cx="0" cy="0"/>
          <a:chOff x="0" y="0"/>
          <a:chExt cx="0" cy="0"/>
        </a:xfrm>
      </p:grpSpPr>
      <p:sp>
        <p:nvSpPr>
          <p:cNvPr id="527" name="Google Shape;527;p48"/>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Crime Rate Distributions</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			</a:t>
            </a:r>
            <a:endParaRPr sz="3000">
              <a:solidFill>
                <a:srgbClr val="FFFFFF"/>
              </a:solidFill>
              <a:latin typeface="Proxima Nova"/>
              <a:ea typeface="Proxima Nova"/>
              <a:cs typeface="Proxima Nova"/>
              <a:sym typeface="Proxima Nova"/>
            </a:endParaRPr>
          </a:p>
        </p:txBody>
      </p:sp>
      <p:sp>
        <p:nvSpPr>
          <p:cNvPr id="528" name="Google Shape;52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grpSp>
        <p:nvGrpSpPr>
          <p:cNvPr id="529" name="Google Shape;529;p48"/>
          <p:cNvGrpSpPr/>
          <p:nvPr/>
        </p:nvGrpSpPr>
        <p:grpSpPr>
          <a:xfrm rot="-997202">
            <a:off x="6513213" y="-2389687"/>
            <a:ext cx="11085456" cy="8273027"/>
            <a:chOff x="32393" y="-563902"/>
            <a:chExt cx="10959900" cy="7532100"/>
          </a:xfrm>
        </p:grpSpPr>
        <p:sp>
          <p:nvSpPr>
            <p:cNvPr id="530" name="Google Shape;530;p48"/>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531" name="Google Shape;531;p48"/>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532" name="Google Shape;532;p48"/>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533" name="Google Shape;533;p48"/>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534" name="Google Shape;534;p48"/>
          <p:cNvSpPr/>
          <p:nvPr/>
        </p:nvSpPr>
        <p:spPr>
          <a:xfrm>
            <a:off x="245950" y="1332400"/>
            <a:ext cx="8586300" cy="35931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535" name="Google Shape;535;p48"/>
          <p:cNvPicPr preferRelativeResize="0"/>
          <p:nvPr/>
        </p:nvPicPr>
        <p:blipFill>
          <a:blip r:embed="rId3">
            <a:alphaModFix/>
          </a:blip>
          <a:stretch>
            <a:fillRect/>
          </a:stretch>
        </p:blipFill>
        <p:spPr>
          <a:xfrm>
            <a:off x="668363" y="1904975"/>
            <a:ext cx="7496175" cy="244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STEPS TAKEN</a:t>
            </a:r>
            <a:endParaRPr sz="4000">
              <a:solidFill>
                <a:srgbClr val="FFFFFF"/>
              </a:solidFill>
              <a:latin typeface="Proxima Nova"/>
              <a:ea typeface="Proxima Nova"/>
              <a:cs typeface="Proxima Nova"/>
              <a:sym typeface="Proxima Nova"/>
            </a:endParaRPr>
          </a:p>
        </p:txBody>
      </p:sp>
      <p:sp>
        <p:nvSpPr>
          <p:cNvPr id="144" name="Google Shape;14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grpSp>
        <p:nvGrpSpPr>
          <p:cNvPr id="145" name="Google Shape;145;p21"/>
          <p:cNvGrpSpPr/>
          <p:nvPr/>
        </p:nvGrpSpPr>
        <p:grpSpPr>
          <a:xfrm rot="-997202">
            <a:off x="6513213" y="-2389687"/>
            <a:ext cx="11085456" cy="8273027"/>
            <a:chOff x="32393" y="-563902"/>
            <a:chExt cx="10959900" cy="7532100"/>
          </a:xfrm>
        </p:grpSpPr>
        <p:sp>
          <p:nvSpPr>
            <p:cNvPr id="146" name="Google Shape;146;p21"/>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47" name="Google Shape;147;p21"/>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48" name="Google Shape;148;p21"/>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49" name="Google Shape;149;p21"/>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50" name="Google Shape;150;p21"/>
          <p:cNvSpPr/>
          <p:nvPr/>
        </p:nvSpPr>
        <p:spPr>
          <a:xfrm>
            <a:off x="382650" y="1379050"/>
            <a:ext cx="8378700" cy="3433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151" name="Google Shape;151;p21"/>
          <p:cNvSpPr txBox="1"/>
          <p:nvPr/>
        </p:nvSpPr>
        <p:spPr>
          <a:xfrm>
            <a:off x="741150" y="1738450"/>
            <a:ext cx="6990000" cy="2423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Choosing our data set</a:t>
            </a:r>
            <a:endParaRPr sz="2400">
              <a:solidFill>
                <a:schemeClr val="lt1"/>
              </a:solidFill>
              <a:latin typeface="Lato"/>
              <a:ea typeface="Lato"/>
              <a:cs typeface="Lato"/>
              <a:sym typeface="Lato"/>
            </a:endParaRPr>
          </a:p>
          <a:p>
            <a:pPr marL="4572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81000" algn="l" rtl="0">
              <a:lnSpc>
                <a:spcPct val="100000"/>
              </a:lnSpc>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Data cleansing</a:t>
            </a:r>
            <a:endParaRPr sz="2400">
              <a:solidFill>
                <a:schemeClr val="lt1"/>
              </a:solidFill>
              <a:latin typeface="Lato"/>
              <a:ea typeface="Lato"/>
              <a:cs typeface="Lato"/>
              <a:sym typeface="Lato"/>
            </a:endParaRPr>
          </a:p>
          <a:p>
            <a:pPr marL="4572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81000" algn="l" rtl="0">
              <a:lnSpc>
                <a:spcPct val="100000"/>
              </a:lnSpc>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Linear regression</a:t>
            </a:r>
            <a:endParaRPr sz="2400">
              <a:solidFill>
                <a:schemeClr val="lt1"/>
              </a:solidFill>
              <a:latin typeface="Lato"/>
              <a:ea typeface="Lato"/>
              <a:cs typeface="Lato"/>
              <a:sym typeface="Lato"/>
            </a:endParaRPr>
          </a:p>
          <a:p>
            <a:pPr marL="4572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81000" algn="l" rtl="0">
              <a:lnSpc>
                <a:spcPct val="100000"/>
              </a:lnSpc>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Classification</a:t>
            </a:r>
            <a:endParaRPr sz="2400">
              <a:solidFill>
                <a:schemeClr val="lt1"/>
              </a:solidFill>
              <a:latin typeface="Lato"/>
              <a:ea typeface="Lato"/>
              <a:cs typeface="Lato"/>
              <a:sym typeface="Lato"/>
            </a:endParaRPr>
          </a:p>
          <a:p>
            <a:pPr marL="4572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81000" algn="l" rtl="0">
              <a:lnSpc>
                <a:spcPct val="100000"/>
              </a:lnSpc>
              <a:spcBef>
                <a:spcPts val="0"/>
              </a:spcBef>
              <a:spcAft>
                <a:spcPts val="0"/>
              </a:spcAft>
              <a:buClr>
                <a:schemeClr val="lt1"/>
              </a:buClr>
              <a:buSzPts val="2400"/>
              <a:buFont typeface="Lato"/>
              <a:buChar char="●"/>
            </a:pPr>
            <a:r>
              <a:rPr lang="en-GB" sz="2400">
                <a:solidFill>
                  <a:schemeClr val="lt1"/>
                </a:solidFill>
                <a:latin typeface="Lato"/>
                <a:ea typeface="Lato"/>
                <a:cs typeface="Lato"/>
                <a:sym typeface="Lato"/>
              </a:rPr>
              <a:t>Analyzing our results </a:t>
            </a:r>
            <a:endParaRPr sz="24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DATA CLEANSING</a:t>
            </a:r>
            <a:endParaRPr sz="4000">
              <a:solidFill>
                <a:srgbClr val="FFFFFF"/>
              </a:solidFill>
              <a:latin typeface="Proxima Nova"/>
              <a:ea typeface="Proxima Nova"/>
              <a:cs typeface="Proxima Nova"/>
              <a:sym typeface="Proxima Nova"/>
            </a:endParaRPr>
          </a:p>
        </p:txBody>
      </p:sp>
      <p:sp>
        <p:nvSpPr>
          <p:cNvPr id="157" name="Google Shape;15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grpSp>
        <p:nvGrpSpPr>
          <p:cNvPr id="158" name="Google Shape;158;p22"/>
          <p:cNvGrpSpPr/>
          <p:nvPr/>
        </p:nvGrpSpPr>
        <p:grpSpPr>
          <a:xfrm rot="-997202">
            <a:off x="6513213" y="-2389687"/>
            <a:ext cx="11085456" cy="8273027"/>
            <a:chOff x="32393" y="-563902"/>
            <a:chExt cx="10959900" cy="7532100"/>
          </a:xfrm>
        </p:grpSpPr>
        <p:sp>
          <p:nvSpPr>
            <p:cNvPr id="159" name="Google Shape;159;p22"/>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60" name="Google Shape;160;p22"/>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61" name="Google Shape;161;p22"/>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62" name="Google Shape;162;p22"/>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63" name="Google Shape;163;p22"/>
          <p:cNvSpPr/>
          <p:nvPr/>
        </p:nvSpPr>
        <p:spPr>
          <a:xfrm>
            <a:off x="382650" y="1379050"/>
            <a:ext cx="8378700" cy="34428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164" name="Google Shape;164;p22"/>
          <p:cNvSpPr txBox="1"/>
          <p:nvPr/>
        </p:nvSpPr>
        <p:spPr>
          <a:xfrm>
            <a:off x="559350" y="1486000"/>
            <a:ext cx="8025300" cy="1508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Data collected from communityatlas.org </a:t>
            </a:r>
            <a:endParaRPr sz="1500">
              <a:solidFill>
                <a:schemeClr val="lt1"/>
              </a:solidFill>
              <a:latin typeface="Lato"/>
              <a:ea typeface="Lato"/>
              <a:cs typeface="Lato"/>
              <a:sym typeface="Lato"/>
            </a:endParaRPr>
          </a:p>
          <a:p>
            <a:pPr marL="914400" lvl="1" indent="-323850" algn="l"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Uses census data where each row in the spreadsheet represents a county in the United States, and all counties are then grouped by states</a:t>
            </a:r>
            <a:endParaRPr sz="1500">
              <a:solidFill>
                <a:schemeClr val="lt1"/>
              </a:solidFill>
              <a:latin typeface="Lato"/>
              <a:ea typeface="Lato"/>
              <a:cs typeface="Lato"/>
              <a:sym typeface="Lato"/>
            </a:endParaRPr>
          </a:p>
          <a:p>
            <a:pPr marL="914400" lvl="0" indent="0" algn="l" rtl="0">
              <a:spcBef>
                <a:spcPts val="0"/>
              </a:spcBef>
              <a:spcAft>
                <a:spcPts val="0"/>
              </a:spcAft>
              <a:buNone/>
            </a:pPr>
            <a:endParaRPr sz="600">
              <a:solidFill>
                <a:schemeClr val="lt1"/>
              </a:solidFill>
              <a:latin typeface="Lato"/>
              <a:ea typeface="Lato"/>
              <a:cs typeface="Lato"/>
              <a:sym typeface="Lato"/>
            </a:endParaRPr>
          </a:p>
          <a:p>
            <a:pPr marL="457200" marR="0" lvl="0"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All columns are different statistical measures for each county </a:t>
            </a:r>
            <a:endParaRPr sz="1500">
              <a:solidFill>
                <a:schemeClr val="lt1"/>
              </a:solidFill>
              <a:latin typeface="Lato"/>
              <a:ea typeface="Lato"/>
              <a:cs typeface="Lato"/>
              <a:sym typeface="Lato"/>
            </a:endParaRPr>
          </a:p>
          <a:p>
            <a:pPr marL="914400" marR="0" lvl="1"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Our focus was “Total Crime Rate”</a:t>
            </a:r>
            <a:endParaRPr sz="1500">
              <a:solidFill>
                <a:schemeClr val="lt1"/>
              </a:solidFill>
              <a:latin typeface="Lato"/>
              <a:ea typeface="Lato"/>
              <a:cs typeface="Lato"/>
              <a:sym typeface="Lato"/>
            </a:endParaRPr>
          </a:p>
          <a:p>
            <a:pPr marL="1371600" marR="0" lvl="0"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Florida and Wisconsin did not provide crime rate data and were removed</a:t>
            </a:r>
            <a:endParaRPr sz="1600">
              <a:solidFill>
                <a:schemeClr val="lt1"/>
              </a:solidFill>
              <a:latin typeface="Lato"/>
              <a:ea typeface="Lato"/>
              <a:cs typeface="Lato"/>
              <a:sym typeface="Lato"/>
            </a:endParaRPr>
          </a:p>
          <a:p>
            <a:pPr marL="22860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Columns with missing entries</a:t>
            </a:r>
            <a:endParaRPr sz="1500">
              <a:solidFill>
                <a:schemeClr val="lt1"/>
              </a:solidFill>
              <a:latin typeface="Lato"/>
              <a:ea typeface="Lato"/>
              <a:cs typeface="Lato"/>
              <a:sym typeface="Lato"/>
            </a:endParaRPr>
          </a:p>
          <a:p>
            <a:pPr marL="914400" marR="0" lvl="1"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The missing value was replaced with the median of that state </a:t>
            </a:r>
            <a:endParaRPr sz="1500">
              <a:solidFill>
                <a:schemeClr val="lt1"/>
              </a:solidFill>
              <a:latin typeface="Lato"/>
              <a:ea typeface="Lato"/>
              <a:cs typeface="Lato"/>
              <a:sym typeface="Lato"/>
            </a:endParaRPr>
          </a:p>
          <a:p>
            <a:pPr marL="914400" marR="0" lvl="0" indent="0" algn="l" rtl="0">
              <a:lnSpc>
                <a:spcPct val="100000"/>
              </a:lnSpc>
              <a:spcBef>
                <a:spcPts val="0"/>
              </a:spcBef>
              <a:spcAft>
                <a:spcPts val="0"/>
              </a:spcAft>
              <a:buNone/>
            </a:pPr>
            <a:endParaRPr sz="600">
              <a:solidFill>
                <a:schemeClr val="lt1"/>
              </a:solidFill>
              <a:latin typeface="Lato"/>
              <a:ea typeface="Lato"/>
              <a:cs typeface="Lato"/>
              <a:sym typeface="Lato"/>
            </a:endParaRPr>
          </a:p>
          <a:p>
            <a:pPr marL="457200" marR="0" lvl="0"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States with missing entries for the entire column measure</a:t>
            </a:r>
            <a:endParaRPr sz="1500">
              <a:solidFill>
                <a:schemeClr val="lt1"/>
              </a:solidFill>
              <a:latin typeface="Lato"/>
              <a:ea typeface="Lato"/>
              <a:cs typeface="Lato"/>
              <a:sym typeface="Lato"/>
            </a:endParaRPr>
          </a:p>
          <a:p>
            <a:pPr marL="914400" marR="0" lvl="1" indent="-323850" algn="l" rtl="0">
              <a:lnSpc>
                <a:spcPct val="10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Replace missing entries with the median of the entire column </a:t>
            </a:r>
            <a:endParaRPr sz="1500">
              <a:solidFill>
                <a:schemeClr val="lt1"/>
              </a:solidFill>
              <a:latin typeface="Lato"/>
              <a:ea typeface="Lato"/>
              <a:cs typeface="Lato"/>
              <a:sym typeface="Lato"/>
            </a:endParaRPr>
          </a:p>
          <a:p>
            <a:pPr marL="914400" marR="0" lvl="0" indent="0" algn="l" rtl="0">
              <a:lnSpc>
                <a:spcPct val="100000"/>
              </a:lnSpc>
              <a:spcBef>
                <a:spcPts val="0"/>
              </a:spcBef>
              <a:spcAft>
                <a:spcPts val="0"/>
              </a:spcAft>
              <a:buNone/>
            </a:pPr>
            <a:r>
              <a:rPr lang="en-GB" sz="1500">
                <a:solidFill>
                  <a:schemeClr val="lt1"/>
                </a:solidFill>
                <a:latin typeface="Lato"/>
                <a:ea typeface="Lato"/>
                <a:cs typeface="Lato"/>
                <a:sym typeface="Lato"/>
              </a:rPr>
              <a:t>(all states/entries)</a:t>
            </a:r>
            <a:endParaRPr sz="1500">
              <a:solidFill>
                <a:schemeClr val="lt1"/>
              </a:solidFill>
              <a:latin typeface="Lato"/>
              <a:ea typeface="Lato"/>
              <a:cs typeface="Lato"/>
              <a:sym typeface="Lato"/>
            </a:endParaRPr>
          </a:p>
          <a:p>
            <a:pPr marL="457200" marR="0" lvl="0" indent="0" algn="l" rtl="0">
              <a:lnSpc>
                <a:spcPct val="100000"/>
              </a:lnSpc>
              <a:spcBef>
                <a:spcPts val="0"/>
              </a:spcBef>
              <a:spcAft>
                <a:spcPts val="0"/>
              </a:spcAft>
              <a:buNone/>
            </a:pPr>
            <a:endParaRPr>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DATA CLEANSING SCRIPT</a:t>
            </a:r>
            <a:endParaRPr sz="4000">
              <a:solidFill>
                <a:srgbClr val="FFFFFF"/>
              </a:solidFill>
              <a:latin typeface="Proxima Nova"/>
              <a:ea typeface="Proxima Nova"/>
              <a:cs typeface="Proxima Nova"/>
              <a:sym typeface="Proxima Nova"/>
            </a:endParaRPr>
          </a:p>
        </p:txBody>
      </p:sp>
      <p:sp>
        <p:nvSpPr>
          <p:cNvPr id="170" name="Google Shape;17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grpSp>
        <p:nvGrpSpPr>
          <p:cNvPr id="171" name="Google Shape;171;p23"/>
          <p:cNvGrpSpPr/>
          <p:nvPr/>
        </p:nvGrpSpPr>
        <p:grpSpPr>
          <a:xfrm rot="-997202">
            <a:off x="6513213" y="-2389687"/>
            <a:ext cx="11085456" cy="8273027"/>
            <a:chOff x="32393" y="-563902"/>
            <a:chExt cx="10959900" cy="7532100"/>
          </a:xfrm>
        </p:grpSpPr>
        <p:sp>
          <p:nvSpPr>
            <p:cNvPr id="172" name="Google Shape;172;p23"/>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73" name="Google Shape;173;p23"/>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74" name="Google Shape;174;p23"/>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75" name="Google Shape;175;p23"/>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76" name="Google Shape;176;p23"/>
          <p:cNvSpPr/>
          <p:nvPr/>
        </p:nvSpPr>
        <p:spPr>
          <a:xfrm>
            <a:off x="382650" y="1379050"/>
            <a:ext cx="8378700" cy="3433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pic>
        <p:nvPicPr>
          <p:cNvPr id="177" name="Google Shape;177;p23"/>
          <p:cNvPicPr preferRelativeResize="0"/>
          <p:nvPr/>
        </p:nvPicPr>
        <p:blipFill>
          <a:blip r:embed="rId3">
            <a:alphaModFix/>
          </a:blip>
          <a:stretch>
            <a:fillRect/>
          </a:stretch>
        </p:blipFill>
        <p:spPr>
          <a:xfrm>
            <a:off x="532662" y="1846375"/>
            <a:ext cx="8078674" cy="2692899"/>
          </a:xfrm>
          <a:prstGeom prst="rect">
            <a:avLst/>
          </a:prstGeom>
          <a:noFill/>
          <a:ln w="38100"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OBJECTIVE</a:t>
            </a:r>
            <a:endParaRPr sz="40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4000">
              <a:solidFill>
                <a:srgbClr val="FFFFFF"/>
              </a:solidFill>
              <a:latin typeface="Proxima Nova"/>
              <a:ea typeface="Proxima Nova"/>
              <a:cs typeface="Proxima Nova"/>
              <a:sym typeface="Proxima Nova"/>
            </a:endParaRPr>
          </a:p>
        </p:txBody>
      </p:sp>
      <p:sp>
        <p:nvSpPr>
          <p:cNvPr id="183" name="Google Shape;18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grpSp>
        <p:nvGrpSpPr>
          <p:cNvPr id="184" name="Google Shape;184;p24"/>
          <p:cNvGrpSpPr/>
          <p:nvPr/>
        </p:nvGrpSpPr>
        <p:grpSpPr>
          <a:xfrm rot="-997202">
            <a:off x="6513213" y="-2389687"/>
            <a:ext cx="11085456" cy="8273027"/>
            <a:chOff x="32393" y="-563902"/>
            <a:chExt cx="10959900" cy="7532100"/>
          </a:xfrm>
        </p:grpSpPr>
        <p:sp>
          <p:nvSpPr>
            <p:cNvPr id="185" name="Google Shape;185;p24"/>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86" name="Google Shape;186;p24"/>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187" name="Google Shape;187;p24"/>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188" name="Google Shape;188;p24"/>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189" name="Google Shape;189;p24"/>
          <p:cNvSpPr/>
          <p:nvPr/>
        </p:nvSpPr>
        <p:spPr>
          <a:xfrm>
            <a:off x="382650" y="1379050"/>
            <a:ext cx="8378700" cy="30942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190" name="Google Shape;190;p24"/>
          <p:cNvSpPr txBox="1"/>
          <p:nvPr/>
        </p:nvSpPr>
        <p:spPr>
          <a:xfrm>
            <a:off x="571400" y="1505050"/>
            <a:ext cx="8025300" cy="29682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Goal: Use the statistical measures created to predict crime rate which will then be used to select a storage facility location in either Florida or Wisconsin. </a:t>
            </a:r>
            <a:endParaRPr sz="19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600">
              <a:solidFill>
                <a:schemeClr val="lt1"/>
              </a:solidFill>
              <a:latin typeface="Lato"/>
              <a:ea typeface="Lato"/>
              <a:cs typeface="Lato"/>
              <a:sym typeface="Lato"/>
            </a:endParaRPr>
          </a:p>
          <a:p>
            <a:pPr marL="457200" lvl="0" indent="-349250" algn="l" rtl="0">
              <a:lnSpc>
                <a:spcPct val="115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Focusing on “Total Crime Rate” we will decide which counties in Wisconsin and Florida are safe for our facility location.</a:t>
            </a:r>
            <a:endParaRPr sz="1900">
              <a:solidFill>
                <a:schemeClr val="lt1"/>
              </a:solidFill>
              <a:latin typeface="Lato"/>
              <a:ea typeface="Lato"/>
              <a:cs typeface="Lato"/>
              <a:sym typeface="Lato"/>
            </a:endParaRPr>
          </a:p>
          <a:p>
            <a:pPr marL="914400" marR="0" lvl="0" indent="0" algn="l" rtl="0">
              <a:lnSpc>
                <a:spcPct val="115000"/>
              </a:lnSpc>
              <a:spcBef>
                <a:spcPts val="0"/>
              </a:spcBef>
              <a:spcAft>
                <a:spcPts val="0"/>
              </a:spcAft>
              <a:buNone/>
            </a:pPr>
            <a:endParaRPr>
              <a:solidFill>
                <a:schemeClr val="lt1"/>
              </a:solidFill>
            </a:endParaRPr>
          </a:p>
          <a:p>
            <a:pPr marL="914400" marR="0" lvl="0" indent="0" algn="l" rtl="0">
              <a:lnSpc>
                <a:spcPct val="115000"/>
              </a:lnSpc>
              <a:spcBef>
                <a:spcPts val="0"/>
              </a:spcBef>
              <a:spcAft>
                <a:spcPts val="0"/>
              </a:spcAft>
              <a:buNone/>
            </a:pPr>
            <a:endParaRPr>
              <a:solidFill>
                <a:schemeClr val="lt1"/>
              </a:solidFill>
            </a:endParaRPr>
          </a:p>
          <a:p>
            <a:pPr marL="914400" marR="0" lvl="0" indent="0" algn="l" rtl="0">
              <a:lnSpc>
                <a:spcPct val="115000"/>
              </a:lnSpc>
              <a:spcBef>
                <a:spcPts val="0"/>
              </a:spcBef>
              <a:spcAft>
                <a:spcPts val="0"/>
              </a:spcAft>
              <a:buNone/>
            </a:pPr>
            <a:endParaRPr>
              <a:solidFill>
                <a:schemeClr val="lt1"/>
              </a:solidFill>
            </a:endParaRPr>
          </a:p>
          <a:p>
            <a:pPr marL="0" marR="0" lvl="0" indent="0" algn="l" rtl="0">
              <a:lnSpc>
                <a:spcPct val="115000"/>
              </a:lnSpc>
              <a:spcBef>
                <a:spcPts val="0"/>
              </a:spcBef>
              <a:spcAft>
                <a:spcPts val="0"/>
              </a:spcAft>
              <a:buNone/>
            </a:pPr>
            <a:endParaRPr>
              <a:solidFill>
                <a:schemeClr val="lt1"/>
              </a:solidFill>
            </a:endParaRPr>
          </a:p>
          <a:p>
            <a:pPr marL="0" marR="0" lvl="0" indent="0" algn="l" rtl="0">
              <a:lnSpc>
                <a:spcPct val="115000"/>
              </a:lnSpc>
              <a:spcBef>
                <a:spcPts val="0"/>
              </a:spcBef>
              <a:spcAft>
                <a:spcPts val="0"/>
              </a:spcAft>
              <a:buNone/>
            </a:pPr>
            <a:endParaRPr>
              <a:solidFill>
                <a:schemeClr val="lt1"/>
              </a:solidFill>
            </a:endParaRPr>
          </a:p>
          <a:p>
            <a:pPr marL="0" marR="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196" name="Google Shape;1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grpSp>
        <p:nvGrpSpPr>
          <p:cNvPr id="197" name="Google Shape;197;p25"/>
          <p:cNvGrpSpPr/>
          <p:nvPr/>
        </p:nvGrpSpPr>
        <p:grpSpPr>
          <a:xfrm rot="-997202">
            <a:off x="6513213" y="-2389687"/>
            <a:ext cx="11085456" cy="8273027"/>
            <a:chOff x="32393" y="-563902"/>
            <a:chExt cx="10959900" cy="7532100"/>
          </a:xfrm>
        </p:grpSpPr>
        <p:sp>
          <p:nvSpPr>
            <p:cNvPr id="198" name="Google Shape;198;p25"/>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199" name="Google Shape;199;p25"/>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00" name="Google Shape;200;p25"/>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01" name="Google Shape;201;p25"/>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02" name="Google Shape;202;p25"/>
          <p:cNvSpPr/>
          <p:nvPr/>
        </p:nvSpPr>
        <p:spPr>
          <a:xfrm>
            <a:off x="382650" y="1249250"/>
            <a:ext cx="8378700" cy="35628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
        <p:nvSpPr>
          <p:cNvPr id="203" name="Google Shape;203;p25"/>
          <p:cNvSpPr txBox="1"/>
          <p:nvPr/>
        </p:nvSpPr>
        <p:spPr>
          <a:xfrm>
            <a:off x="447150" y="1291700"/>
            <a:ext cx="8025300" cy="371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chemeClr val="lt1"/>
                </a:solidFill>
              </a:rPr>
              <a:t>1.</a:t>
            </a:r>
            <a:r>
              <a:rPr lang="en-GB" sz="1800" b="1">
                <a:solidFill>
                  <a:schemeClr val="lt1"/>
                </a:solidFill>
              </a:rPr>
              <a:t>	</a:t>
            </a:r>
            <a:r>
              <a:rPr lang="en-GB" sz="1800">
                <a:solidFill>
                  <a:schemeClr val="lt1"/>
                </a:solidFill>
                <a:latin typeface="Lato"/>
                <a:ea typeface="Lato"/>
                <a:cs typeface="Lato"/>
                <a:sym typeface="Lato"/>
              </a:rPr>
              <a:t>Test Collinearity: use VIF function, remove from the highest</a:t>
            </a:r>
            <a:endParaRPr sz="18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204" name="Google Shape;204;p25"/>
          <p:cNvPicPr preferRelativeResize="0"/>
          <p:nvPr/>
        </p:nvPicPr>
        <p:blipFill>
          <a:blip r:embed="rId3">
            <a:alphaModFix/>
          </a:blip>
          <a:stretch>
            <a:fillRect/>
          </a:stretch>
        </p:blipFill>
        <p:spPr>
          <a:xfrm>
            <a:off x="1704300" y="1765500"/>
            <a:ext cx="5714226" cy="2112750"/>
          </a:xfrm>
          <a:prstGeom prst="rect">
            <a:avLst/>
          </a:prstGeom>
          <a:noFill/>
          <a:ln>
            <a:noFill/>
          </a:ln>
        </p:spPr>
      </p:pic>
      <p:pic>
        <p:nvPicPr>
          <p:cNvPr id="205" name="Google Shape;205;p25"/>
          <p:cNvPicPr preferRelativeResize="0"/>
          <p:nvPr/>
        </p:nvPicPr>
        <p:blipFill>
          <a:blip r:embed="rId4">
            <a:alphaModFix/>
          </a:blip>
          <a:stretch>
            <a:fillRect/>
          </a:stretch>
        </p:blipFill>
        <p:spPr>
          <a:xfrm>
            <a:off x="621950" y="3974300"/>
            <a:ext cx="7900101" cy="75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311700" y="24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rgbClr val="FFFFFF"/>
                </a:solidFill>
                <a:latin typeface="Proxima Nova"/>
                <a:ea typeface="Proxima Nova"/>
                <a:cs typeface="Proxima Nova"/>
                <a:sym typeface="Proxima Nova"/>
              </a:rPr>
              <a:t>LINEAR REGRESSION</a:t>
            </a:r>
            <a:endParaRPr sz="4000">
              <a:solidFill>
                <a:srgbClr val="FFFFFF"/>
              </a:solidFill>
              <a:latin typeface="Proxima Nova"/>
              <a:ea typeface="Proxima Nova"/>
              <a:cs typeface="Proxima Nova"/>
              <a:sym typeface="Proxima Nova"/>
            </a:endParaRPr>
          </a:p>
        </p:txBody>
      </p:sp>
      <p:sp>
        <p:nvSpPr>
          <p:cNvPr id="211" name="Google Shape;21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grpSp>
        <p:nvGrpSpPr>
          <p:cNvPr id="212" name="Google Shape;212;p26"/>
          <p:cNvGrpSpPr/>
          <p:nvPr/>
        </p:nvGrpSpPr>
        <p:grpSpPr>
          <a:xfrm rot="-997202">
            <a:off x="6513213" y="-2389687"/>
            <a:ext cx="11085456" cy="8273027"/>
            <a:chOff x="32393" y="-563902"/>
            <a:chExt cx="10959900" cy="7532100"/>
          </a:xfrm>
        </p:grpSpPr>
        <p:sp>
          <p:nvSpPr>
            <p:cNvPr id="213" name="Google Shape;213;p26"/>
            <p:cNvSpPr/>
            <p:nvPr/>
          </p:nvSpPr>
          <p:spPr>
            <a:xfrm rot="2008658">
              <a:off x="-782577" y="2829507"/>
              <a:ext cx="12589840" cy="745281"/>
            </a:xfrm>
            <a:prstGeom prst="rect">
              <a:avLst/>
            </a:prstGeom>
            <a:solidFill>
              <a:srgbClr val="FFE607"/>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sp>
          <p:nvSpPr>
            <p:cNvPr id="214" name="Google Shape;214;p26"/>
            <p:cNvSpPr txBox="1"/>
            <p:nvPr/>
          </p:nvSpPr>
          <p:spPr>
            <a:xfrm>
              <a:off x="2528615" y="4237371"/>
              <a:ext cx="58326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600" b="1">
                  <a:solidFill>
                    <a:schemeClr val="dk1"/>
                  </a:solidFill>
                  <a:latin typeface="Oswald"/>
                  <a:ea typeface="Oswald"/>
                  <a:cs typeface="Oswald"/>
                  <a:sym typeface="Oswald"/>
                </a:rPr>
                <a:t>CRIME SCENE DO NOT CROSS</a:t>
              </a:r>
              <a:endParaRPr/>
            </a:p>
          </p:txBody>
        </p:sp>
      </p:grpSp>
      <p:cxnSp>
        <p:nvCxnSpPr>
          <p:cNvPr id="215" name="Google Shape;215;p26"/>
          <p:cNvCxnSpPr/>
          <p:nvPr/>
        </p:nvCxnSpPr>
        <p:spPr>
          <a:xfrm>
            <a:off x="1129450" y="993200"/>
            <a:ext cx="523200" cy="0"/>
          </a:xfrm>
          <a:prstGeom prst="straightConnector1">
            <a:avLst/>
          </a:prstGeom>
          <a:noFill/>
          <a:ln w="76200" cap="flat" cmpd="sng">
            <a:solidFill>
              <a:srgbClr val="CCCCCC"/>
            </a:solidFill>
            <a:prstDash val="solid"/>
            <a:round/>
            <a:headEnd type="none" w="med" len="med"/>
            <a:tailEnd type="none" w="med" len="med"/>
          </a:ln>
        </p:spPr>
      </p:cxnSp>
      <p:cxnSp>
        <p:nvCxnSpPr>
          <p:cNvPr id="216" name="Google Shape;216;p26"/>
          <p:cNvCxnSpPr/>
          <p:nvPr/>
        </p:nvCxnSpPr>
        <p:spPr>
          <a:xfrm>
            <a:off x="668375" y="993200"/>
            <a:ext cx="523200" cy="0"/>
          </a:xfrm>
          <a:prstGeom prst="straightConnector1">
            <a:avLst/>
          </a:prstGeom>
          <a:noFill/>
          <a:ln w="76200" cap="flat" cmpd="sng">
            <a:solidFill>
              <a:srgbClr val="FFE607"/>
            </a:solidFill>
            <a:prstDash val="solid"/>
            <a:round/>
            <a:headEnd type="none" w="med" len="med"/>
            <a:tailEnd type="none" w="med" len="med"/>
          </a:ln>
        </p:spPr>
      </p:cxnSp>
      <p:sp>
        <p:nvSpPr>
          <p:cNvPr id="217" name="Google Shape;217;p26"/>
          <p:cNvSpPr txBox="1"/>
          <p:nvPr/>
        </p:nvSpPr>
        <p:spPr>
          <a:xfrm>
            <a:off x="559350" y="1227900"/>
            <a:ext cx="8025300" cy="391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solidFill>
                <a:schemeClr val="lt1"/>
              </a:solidFill>
            </a:endParaRPr>
          </a:p>
          <a:p>
            <a:pPr marL="0" lvl="0" indent="0" algn="l" rtl="0">
              <a:lnSpc>
                <a:spcPct val="115000"/>
              </a:lnSpc>
              <a:spcBef>
                <a:spcPts val="0"/>
              </a:spcBef>
              <a:spcAft>
                <a:spcPts val="0"/>
              </a:spcAft>
              <a:buNone/>
            </a:pPr>
            <a:endParaRPr b="1">
              <a:solidFill>
                <a:schemeClr val="lt1"/>
              </a:solidFill>
            </a:endParaRPr>
          </a:p>
          <a:p>
            <a:pPr marL="0" lvl="0" indent="0" algn="l" rtl="0">
              <a:lnSpc>
                <a:spcPct val="115000"/>
              </a:lnSpc>
              <a:spcBef>
                <a:spcPts val="0"/>
              </a:spcBef>
              <a:spcAft>
                <a:spcPts val="0"/>
              </a:spcAft>
              <a:buNone/>
            </a:pPr>
            <a:endParaRPr sz="1600">
              <a:solidFill>
                <a:srgbClr val="FFFFFF"/>
              </a:solidFill>
              <a:latin typeface="Lato"/>
              <a:ea typeface="Lato"/>
              <a:cs typeface="Lato"/>
              <a:sym typeface="Lato"/>
            </a:endParaRPr>
          </a:p>
        </p:txBody>
      </p:sp>
      <p:pic>
        <p:nvPicPr>
          <p:cNvPr id="218" name="Google Shape;218;p26"/>
          <p:cNvPicPr preferRelativeResize="0"/>
          <p:nvPr/>
        </p:nvPicPr>
        <p:blipFill>
          <a:blip r:embed="rId3">
            <a:alphaModFix/>
          </a:blip>
          <a:stretch>
            <a:fillRect/>
          </a:stretch>
        </p:blipFill>
        <p:spPr>
          <a:xfrm>
            <a:off x="3295225" y="1679850"/>
            <a:ext cx="4877428" cy="2512448"/>
          </a:xfrm>
          <a:prstGeom prst="rect">
            <a:avLst/>
          </a:prstGeom>
          <a:noFill/>
          <a:ln>
            <a:noFill/>
          </a:ln>
        </p:spPr>
      </p:pic>
      <p:sp>
        <p:nvSpPr>
          <p:cNvPr id="219" name="Google Shape;219;p26"/>
          <p:cNvSpPr txBox="1"/>
          <p:nvPr/>
        </p:nvSpPr>
        <p:spPr>
          <a:xfrm>
            <a:off x="311700" y="1679850"/>
            <a:ext cx="2803500" cy="3120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Regression model run with remaining 26 predictors</a:t>
            </a:r>
            <a:endParaRPr>
              <a:solidFill>
                <a:srgbClr val="FEFEFE"/>
              </a:solidFill>
              <a:latin typeface="Lato"/>
              <a:ea typeface="Lato"/>
              <a:cs typeface="Lato"/>
              <a:sym typeface="Lato"/>
            </a:endParaRPr>
          </a:p>
          <a:p>
            <a:pPr marL="457200" lvl="0" indent="-317500" algn="l" rtl="0">
              <a:spcBef>
                <a:spcPts val="0"/>
              </a:spcBef>
              <a:spcAft>
                <a:spcPts val="0"/>
              </a:spcAft>
              <a:buClr>
                <a:srgbClr val="FEFEFE"/>
              </a:buClr>
              <a:buSzPts val="1400"/>
              <a:buFont typeface="Lato"/>
              <a:buChar char="●"/>
            </a:pPr>
            <a:r>
              <a:rPr lang="en-GB">
                <a:solidFill>
                  <a:srgbClr val="FEFEFE"/>
                </a:solidFill>
                <a:latin typeface="Lato"/>
                <a:ea typeface="Lato"/>
                <a:cs typeface="Lato"/>
                <a:sym typeface="Lato"/>
              </a:rPr>
              <a:t>Remove observation 81 because it is a high leverage point</a:t>
            </a:r>
            <a:endParaRPr>
              <a:solidFill>
                <a:srgbClr val="FEFEFE"/>
              </a:solidFill>
              <a:latin typeface="Lato"/>
              <a:ea typeface="Lato"/>
              <a:cs typeface="Lato"/>
              <a:sym typeface="Lato"/>
            </a:endParaRPr>
          </a:p>
        </p:txBody>
      </p:sp>
      <p:sp>
        <p:nvSpPr>
          <p:cNvPr id="220" name="Google Shape;220;p26"/>
          <p:cNvSpPr/>
          <p:nvPr/>
        </p:nvSpPr>
        <p:spPr>
          <a:xfrm>
            <a:off x="382650" y="1249250"/>
            <a:ext cx="8354400" cy="35628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3718</Words>
  <Application>Microsoft Office PowerPoint</Application>
  <PresentationFormat>On-screen Show (16:9)</PresentationFormat>
  <Paragraphs>290</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Lato</vt:lpstr>
      <vt:lpstr>Oswald</vt:lpstr>
      <vt:lpstr>Proxima Nova</vt:lpstr>
      <vt:lpstr>Arial</vt:lpstr>
      <vt:lpstr>Raleway</vt:lpstr>
      <vt:lpstr>Simple Light</vt:lpstr>
      <vt:lpstr>PowerPoint Presentation</vt:lpstr>
      <vt:lpstr>INTRODUCTION</vt:lpstr>
      <vt:lpstr>BUSINESS CONTEXT</vt:lpstr>
      <vt:lpstr>STEPS TAKEN</vt:lpstr>
      <vt:lpstr>DATA CLEANSING</vt:lpstr>
      <vt:lpstr>DATA CLEANSING SCRIPT</vt:lpstr>
      <vt:lpstr>OBJECTIVE </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CLASSIFICATION</vt:lpstr>
      <vt:lpstr>CLASSIFICATION    </vt:lpstr>
      <vt:lpstr>CLASSIFICATION    </vt:lpstr>
      <vt:lpstr>CLASSIFICATION    </vt:lpstr>
      <vt:lpstr>BACK TO BUSINESS    </vt:lpstr>
      <vt:lpstr>CONCLUSION</vt:lpstr>
      <vt:lpstr>CONCLUSION</vt:lpstr>
      <vt:lpstr>Dixie Variables    </vt:lpstr>
      <vt:lpstr>Crime Rate Distributions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费 雅玮</cp:lastModifiedBy>
  <cp:revision>2</cp:revision>
  <dcterms:modified xsi:type="dcterms:W3CDTF">2018-12-11T15:26:04Z</dcterms:modified>
</cp:coreProperties>
</file>